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37"/>
  </p:notesMasterIdLst>
  <p:handoutMasterIdLst>
    <p:handoutMasterId r:id="rId38"/>
  </p:handoutMasterIdLst>
  <p:sldIdLst>
    <p:sldId id="256" r:id="rId5"/>
    <p:sldId id="259" r:id="rId6"/>
    <p:sldId id="309" r:id="rId7"/>
    <p:sldId id="310" r:id="rId8"/>
    <p:sldId id="301" r:id="rId9"/>
    <p:sldId id="291" r:id="rId10"/>
    <p:sldId id="299" r:id="rId11"/>
    <p:sldId id="296" r:id="rId12"/>
    <p:sldId id="300" r:id="rId13"/>
    <p:sldId id="295" r:id="rId14"/>
    <p:sldId id="297" r:id="rId15"/>
    <p:sldId id="292" r:id="rId16"/>
    <p:sldId id="293" r:id="rId17"/>
    <p:sldId id="294" r:id="rId18"/>
    <p:sldId id="298" r:id="rId19"/>
    <p:sldId id="314" r:id="rId20"/>
    <p:sldId id="315" r:id="rId21"/>
    <p:sldId id="316" r:id="rId22"/>
    <p:sldId id="317" r:id="rId23"/>
    <p:sldId id="326" r:id="rId24"/>
    <p:sldId id="318" r:id="rId25"/>
    <p:sldId id="325" r:id="rId26"/>
    <p:sldId id="319" r:id="rId27"/>
    <p:sldId id="304" r:id="rId28"/>
    <p:sldId id="305" r:id="rId29"/>
    <p:sldId id="323" r:id="rId30"/>
    <p:sldId id="324" r:id="rId31"/>
    <p:sldId id="306" r:id="rId32"/>
    <p:sldId id="311" r:id="rId33"/>
    <p:sldId id="312" r:id="rId34"/>
    <p:sldId id="321" r:id="rId35"/>
    <p:sldId id="278" r:id="rId3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/>
  </p:cmAuthor>
  <p:cmAuthor id="2" name="Milena Radomirovic" initials="MR" lastIdx="24" clrIdx="2">
    <p:extLst/>
  </p:cmAuthor>
  <p:cmAuthor id="3" name="Tatjana Milivojevic" initials="TM" lastIdx="13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9" autoAdjust="0"/>
    <p:restoredTop sz="89286" autoAdjust="0"/>
  </p:normalViewPr>
  <p:slideViewPr>
    <p:cSldViewPr>
      <p:cViewPr varScale="1">
        <p:scale>
          <a:sx n="82" d="100"/>
          <a:sy n="82" d="100"/>
        </p:scale>
        <p:origin x="113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26.12.2019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26.12.2019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26.12.2019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t>26.12.2019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t>26.12.2019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t>26.12.2019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t>26.12.2019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t>26.12.2019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t>26.12.2019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jkovac.org.rs/lokalna-samouprava/budze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kgo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ОПШТИНА ЛАЈКОВАЦ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ВОДИЧ КРОЗ НАЦРТ ПЛАНА ЈАВНИХ ИНВЕСТИЦИЈА (ПЈИ</a:t>
            </a:r>
            <a:r>
              <a:rPr lang="en-US" dirty="0" smtClean="0"/>
              <a:t>)</a:t>
            </a:r>
            <a:r>
              <a:rPr lang="sr-Cyrl-RS" dirty="0" smtClean="0"/>
              <a:t> ОПШТИНЕ ЛАЈКОВАЦ</a:t>
            </a:r>
            <a:r>
              <a:rPr lang="en-US" dirty="0" smtClean="0"/>
              <a:t> </a:t>
            </a:r>
            <a:r>
              <a:rPr lang="en-US" dirty="0"/>
              <a:t>ЗА ПЕРИОД ОД  </a:t>
            </a:r>
            <a:r>
              <a:rPr lang="en-US" dirty="0" smtClean="0"/>
              <a:t>2</a:t>
            </a:r>
            <a:r>
              <a:rPr lang="sr-Cyrl-RS" dirty="0" smtClean="0"/>
              <a:t>0</a:t>
            </a:r>
            <a:r>
              <a:rPr lang="en-US" dirty="0" smtClean="0"/>
              <a:t>20 </a:t>
            </a:r>
            <a:r>
              <a:rPr lang="en-US" dirty="0"/>
              <a:t>ДО  </a:t>
            </a:r>
            <a:r>
              <a:rPr lang="en-US" dirty="0" smtClean="0"/>
              <a:t>2</a:t>
            </a:r>
            <a:r>
              <a:rPr lang="sr-Cyrl-RS" dirty="0" smtClean="0"/>
              <a:t>0</a:t>
            </a:r>
            <a:r>
              <a:rPr lang="en-US" dirty="0" smtClean="0"/>
              <a:t>22. </a:t>
            </a:r>
            <a:r>
              <a:rPr lang="en-US" dirty="0"/>
              <a:t>ГОДИНЕ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7" name="Picture 1" descr="Veliki_grb___Lajkovac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27"/>
          <a:stretch>
            <a:fillRect/>
          </a:stretch>
        </p:blipFill>
        <p:spPr bwMode="auto">
          <a:xfrm>
            <a:off x="5940152" y="532883"/>
            <a:ext cx="2463279" cy="1383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000" dirty="0"/>
              <a:t/>
            </a:r>
            <a:br>
              <a:rPr lang="en-GB" sz="2000" dirty="0"/>
            </a:br>
            <a:r>
              <a:rPr lang="en-US" b="1" dirty="0"/>
              <a:t> </a:t>
            </a:r>
            <a:r>
              <a:rPr lang="en-GB" dirty="0"/>
              <a:t/>
            </a:r>
            <a:br>
              <a:rPr lang="en-GB" dirty="0"/>
            </a:br>
            <a:r>
              <a:rPr lang="en-US" dirty="0"/>
              <a:t> </a:t>
            </a:r>
            <a:r>
              <a:rPr lang="en-US" dirty="0" err="1"/>
              <a:t>Овлашћени</a:t>
            </a:r>
            <a:r>
              <a:rPr lang="en-US" dirty="0"/>
              <a:t> </a:t>
            </a:r>
            <a:r>
              <a:rPr lang="en-US" dirty="0" err="1"/>
              <a:t>предлагач</a:t>
            </a:r>
            <a:r>
              <a:rPr lang="en-US" dirty="0"/>
              <a:t> </a:t>
            </a:r>
            <a:r>
              <a:rPr lang="en-US" dirty="0" err="1"/>
              <a:t>пројекта</a:t>
            </a:r>
            <a:r>
              <a:rPr lang="x-none" b="1" dirty="0"/>
              <a:t> 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b="1" dirty="0" err="1"/>
              <a:t>Овлашћени</a:t>
            </a:r>
            <a:r>
              <a:rPr lang="en-US" b="1" dirty="0"/>
              <a:t> </a:t>
            </a:r>
            <a:r>
              <a:rPr lang="en-US" b="1" dirty="0" err="1"/>
              <a:t>предлагач</a:t>
            </a:r>
            <a:r>
              <a:rPr lang="en-US" dirty="0"/>
              <a:t> </a:t>
            </a:r>
            <a:r>
              <a:rPr lang="en-US" dirty="0" err="1"/>
              <a:t>капиталног</a:t>
            </a:r>
            <a:r>
              <a:rPr lang="en-US" dirty="0"/>
              <a:t> </a:t>
            </a:r>
            <a:r>
              <a:rPr lang="en-US" dirty="0" err="1"/>
              <a:t>пројекта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b="1" dirty="0" err="1"/>
              <a:t>директни</a:t>
            </a:r>
            <a:r>
              <a:rPr lang="en-US" b="1" dirty="0"/>
              <a:t> </a:t>
            </a:r>
            <a:r>
              <a:rPr lang="en-US" b="1" dirty="0" err="1"/>
              <a:t>корисник</a:t>
            </a:r>
            <a:r>
              <a:rPr lang="en-US" b="1" dirty="0"/>
              <a:t> </a:t>
            </a:r>
            <a:r>
              <a:rPr lang="en-US" b="1" dirty="0" err="1"/>
              <a:t>буџетских</a:t>
            </a:r>
            <a:r>
              <a:rPr lang="en-US" b="1" dirty="0"/>
              <a:t> </a:t>
            </a:r>
            <a:r>
              <a:rPr lang="en-US" b="1" dirty="0" err="1"/>
              <a:t>средстава</a:t>
            </a:r>
            <a:r>
              <a:rPr lang="en-US" dirty="0"/>
              <a:t> </a:t>
            </a:r>
            <a:r>
              <a:rPr lang="en-US" dirty="0" err="1"/>
              <a:t>који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капиталне</a:t>
            </a:r>
            <a:r>
              <a:rPr lang="en-US" dirty="0"/>
              <a:t> </a:t>
            </a:r>
            <a:r>
              <a:rPr lang="en-US" dirty="0" err="1"/>
              <a:t>пројекте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своје</a:t>
            </a:r>
            <a:r>
              <a:rPr lang="en-US" dirty="0"/>
              <a:t> </a:t>
            </a:r>
            <a:r>
              <a:rPr lang="en-US" dirty="0" err="1"/>
              <a:t>надлежности</a:t>
            </a:r>
            <a:r>
              <a:rPr lang="en-US" dirty="0"/>
              <a:t> </a:t>
            </a:r>
            <a:r>
              <a:rPr lang="en-US" dirty="0" err="1"/>
              <a:t>сачињава</a:t>
            </a:r>
            <a:r>
              <a:rPr lang="en-US" dirty="0"/>
              <a:t>, </a:t>
            </a:r>
            <a:r>
              <a:rPr lang="en-US" dirty="0" err="1"/>
              <a:t>односно</a:t>
            </a:r>
            <a:r>
              <a:rPr lang="en-US" dirty="0"/>
              <a:t> </a:t>
            </a:r>
            <a:r>
              <a:rPr lang="en-US" dirty="0" err="1"/>
              <a:t>прикупља</a:t>
            </a:r>
            <a:r>
              <a:rPr lang="en-US" dirty="0"/>
              <a:t> </a:t>
            </a:r>
            <a:r>
              <a:rPr lang="en-US" dirty="0" err="1"/>
              <a:t>сву</a:t>
            </a:r>
            <a:r>
              <a:rPr lang="en-US" dirty="0"/>
              <a:t> </a:t>
            </a:r>
            <a:r>
              <a:rPr lang="en-US" dirty="0" err="1"/>
              <a:t>инвестициону</a:t>
            </a:r>
            <a:r>
              <a:rPr lang="en-US" dirty="0"/>
              <a:t> </a:t>
            </a:r>
            <a:r>
              <a:rPr lang="en-US" dirty="0" err="1"/>
              <a:t>документацију</a:t>
            </a:r>
            <a:r>
              <a:rPr lang="en-US" dirty="0"/>
              <a:t>, </a:t>
            </a:r>
            <a:r>
              <a:rPr lang="en-US" dirty="0" err="1"/>
              <a:t>оцењује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селектује</a:t>
            </a:r>
            <a:r>
              <a:rPr lang="en-US" dirty="0"/>
              <a:t> </a:t>
            </a:r>
            <a:r>
              <a:rPr lang="en-US" dirty="0" err="1"/>
              <a:t>предлоге</a:t>
            </a:r>
            <a:r>
              <a:rPr lang="en-US" dirty="0"/>
              <a:t> </a:t>
            </a:r>
            <a:r>
              <a:rPr lang="en-US" dirty="0" err="1"/>
              <a:t>идејa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капиталне</a:t>
            </a:r>
            <a:r>
              <a:rPr lang="en-US" dirty="0"/>
              <a:t> </a:t>
            </a:r>
            <a:r>
              <a:rPr lang="en-US" dirty="0" err="1"/>
              <a:t>пројекте</a:t>
            </a:r>
            <a:r>
              <a:rPr lang="en-US" dirty="0"/>
              <a:t>.  </a:t>
            </a:r>
          </a:p>
          <a:p>
            <a:pPr algn="just"/>
            <a:r>
              <a:rPr lang="en-US" dirty="0" err="1"/>
              <a:t>Такође</a:t>
            </a:r>
            <a:r>
              <a:rPr lang="en-US" dirty="0"/>
              <a:t>, </a:t>
            </a:r>
            <a:r>
              <a:rPr lang="en-US" dirty="0" err="1"/>
              <a:t>овлашћени</a:t>
            </a:r>
            <a:r>
              <a:rPr lang="en-US" dirty="0"/>
              <a:t> </a:t>
            </a:r>
            <a:r>
              <a:rPr lang="en-US" dirty="0" err="1"/>
              <a:t>предлагач</a:t>
            </a:r>
            <a:r>
              <a:rPr lang="en-US" dirty="0"/>
              <a:t> </a:t>
            </a:r>
            <a:r>
              <a:rPr lang="en-US" b="1" dirty="0" err="1"/>
              <a:t>подноси</a:t>
            </a:r>
            <a:r>
              <a:rPr lang="en-US" b="1" dirty="0"/>
              <a:t> </a:t>
            </a:r>
            <a:r>
              <a:rPr lang="en-US" b="1" dirty="0" err="1"/>
              <a:t>захтев</a:t>
            </a:r>
            <a:r>
              <a:rPr lang="en-US" b="1" dirty="0"/>
              <a:t> </a:t>
            </a:r>
            <a:r>
              <a:rPr lang="en-US" b="1" dirty="0" err="1"/>
              <a:t>за</a:t>
            </a:r>
            <a:r>
              <a:rPr lang="en-US" b="1" dirty="0"/>
              <a:t> </a:t>
            </a:r>
            <a:r>
              <a:rPr lang="en-US" b="1" dirty="0" err="1"/>
              <a:t>финансирање</a:t>
            </a:r>
            <a:r>
              <a:rPr lang="en-US" b="1" dirty="0"/>
              <a:t> </a:t>
            </a:r>
            <a:r>
              <a:rPr lang="en-US" b="1" dirty="0" err="1"/>
              <a:t>капиталног</a:t>
            </a:r>
            <a:r>
              <a:rPr lang="en-US" b="1" dirty="0"/>
              <a:t> </a:t>
            </a:r>
            <a:r>
              <a:rPr lang="en-US" b="1" dirty="0" err="1"/>
              <a:t>пројекта</a:t>
            </a:r>
            <a:r>
              <a:rPr lang="en-US" b="1" dirty="0"/>
              <a:t> </a:t>
            </a:r>
            <a:r>
              <a:rPr lang="en-US" dirty="0" err="1"/>
              <a:t>локалном</a:t>
            </a:r>
            <a:r>
              <a:rPr lang="en-US" dirty="0"/>
              <a:t> </a:t>
            </a:r>
            <a:r>
              <a:rPr lang="en-US" dirty="0" err="1"/>
              <a:t>органу</a:t>
            </a:r>
            <a:r>
              <a:rPr lang="en-US" dirty="0"/>
              <a:t> </a:t>
            </a:r>
            <a:r>
              <a:rPr lang="en-US" dirty="0" err="1"/>
              <a:t>управе</a:t>
            </a:r>
            <a:r>
              <a:rPr lang="en-US" dirty="0"/>
              <a:t> </a:t>
            </a:r>
            <a:r>
              <a:rPr lang="en-US" dirty="0" err="1"/>
              <a:t>надлежном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финансије</a:t>
            </a:r>
            <a:r>
              <a:rPr lang="en-US" dirty="0"/>
              <a:t>, </a:t>
            </a:r>
            <a:r>
              <a:rPr lang="en-US" dirty="0" err="1"/>
              <a:t>у</a:t>
            </a:r>
            <a:r>
              <a:rPr lang="en-US" dirty="0"/>
              <a:t> </a:t>
            </a:r>
            <a:r>
              <a:rPr lang="en-US" dirty="0" err="1"/>
              <a:t>складу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буџетским</a:t>
            </a:r>
            <a:r>
              <a:rPr lang="en-US" dirty="0"/>
              <a:t> </a:t>
            </a:r>
            <a:r>
              <a:rPr lang="en-US" dirty="0" err="1"/>
              <a:t>календаром</a:t>
            </a:r>
            <a:r>
              <a:rPr lang="en-US" dirty="0"/>
              <a:t> </a:t>
            </a:r>
            <a:r>
              <a:rPr lang="en-US" dirty="0" err="1"/>
              <a:t>тј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15.марта </a:t>
            </a:r>
            <a:r>
              <a:rPr lang="en-US" dirty="0" err="1"/>
              <a:t>текуће</a:t>
            </a:r>
            <a:r>
              <a:rPr lang="en-US" dirty="0"/>
              <a:t> </a:t>
            </a:r>
            <a:r>
              <a:rPr lang="en-US" dirty="0" err="1"/>
              <a:t>године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наредну</a:t>
            </a:r>
            <a:r>
              <a:rPr lang="en-US" dirty="0"/>
              <a:t> </a:t>
            </a:r>
            <a:r>
              <a:rPr lang="en-US" dirty="0" err="1"/>
              <a:t>буџетску</a:t>
            </a:r>
            <a:r>
              <a:rPr lang="en-US" dirty="0"/>
              <a:t> </a:t>
            </a:r>
            <a:r>
              <a:rPr lang="en-US" dirty="0" err="1"/>
              <a:t>годину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5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Ко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овлашћени</a:t>
            </a:r>
            <a:r>
              <a:rPr lang="en-US" dirty="0"/>
              <a:t> </a:t>
            </a:r>
            <a:r>
              <a:rPr lang="en-US" dirty="0" err="1"/>
              <a:t>предлагачи</a:t>
            </a:r>
            <a:r>
              <a:rPr lang="en-US" dirty="0"/>
              <a:t> </a:t>
            </a:r>
            <a:r>
              <a:rPr lang="en-US" dirty="0" err="1"/>
              <a:t>капиталних</a:t>
            </a:r>
            <a:r>
              <a:rPr lang="en-US" dirty="0"/>
              <a:t> </a:t>
            </a:r>
            <a:r>
              <a:rPr lang="en-US" dirty="0" err="1"/>
              <a:t>пројеката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6350" defTabSz="209550">
              <a:buFontTx/>
              <a:buNone/>
            </a:pPr>
            <a:r>
              <a:rPr lang="hr-HR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У </a:t>
            </a:r>
            <a:r>
              <a:rPr lang="sr-Cyrl-RS" alt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општини Лајковац</a:t>
            </a:r>
            <a:r>
              <a:rPr lang="hr-HR" alt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д</a:t>
            </a:r>
            <a:r>
              <a:rPr lang="ru-RU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иректни</a:t>
            </a:r>
            <a:r>
              <a:rPr lang="ru-RU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корисници</a:t>
            </a:r>
            <a:r>
              <a:rPr lang="ru-RU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буџетских</a:t>
            </a:r>
            <a:r>
              <a:rPr lang="ru-RU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средстава</a:t>
            </a:r>
            <a:r>
              <a:rPr lang="hr-HR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су</a:t>
            </a:r>
            <a:r>
              <a:rPr lang="hr-HR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u-RU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</a:t>
            </a:r>
            <a:r>
              <a:rPr lang="ru-RU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општине</a:t>
            </a:r>
            <a:endParaRPr lang="ru-R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ru-RU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Председник општине</a:t>
            </a:r>
            <a:endParaRPr lang="ru-R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ru-RU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Општинско веће</a:t>
            </a:r>
            <a:endParaRPr lang="ru-R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ru-RU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Општинска управа</a:t>
            </a:r>
            <a:endParaRPr lang="ru-R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87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Процес</a:t>
            </a:r>
            <a:r>
              <a:rPr lang="en-US" dirty="0"/>
              <a:t> </a:t>
            </a:r>
            <a:r>
              <a:rPr lang="en-US" dirty="0" err="1"/>
              <a:t>израде</a:t>
            </a:r>
            <a:r>
              <a:rPr lang="en-US" dirty="0"/>
              <a:t> ПЈИ (2)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2003595"/>
            <a:ext cx="8686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US" altLang="en-US" sz="2000" dirty="0"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altLang="en-US" sz="2000" dirty="0">
                <a:latin typeface="Arial" charset="0"/>
              </a:rPr>
              <a:t>У </a:t>
            </a:r>
            <a:r>
              <a:rPr lang="en-US" altLang="en-US" sz="2000" dirty="0" err="1">
                <a:latin typeface="Arial" charset="0"/>
              </a:rPr>
              <a:t>складу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са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Уредбом</a:t>
            </a:r>
            <a:r>
              <a:rPr lang="en-US" altLang="en-US" sz="2000" dirty="0">
                <a:latin typeface="Arial" charset="0"/>
              </a:rPr>
              <a:t>, </a:t>
            </a:r>
            <a:r>
              <a:rPr lang="en-US" altLang="en-US" sz="2000" dirty="0" err="1">
                <a:latin typeface="Arial" charset="0"/>
              </a:rPr>
              <a:t>овлашћени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 smtClean="0">
                <a:latin typeface="Arial" charset="0"/>
              </a:rPr>
              <a:t>предлагач</a:t>
            </a:r>
            <a:r>
              <a:rPr lang="en-US" altLang="en-US" sz="2000" dirty="0" smtClean="0">
                <a:latin typeface="Arial" charset="0"/>
              </a:rPr>
              <a:t> je </a:t>
            </a:r>
            <a:r>
              <a:rPr lang="sr-Cyrl-RS" altLang="en-US" sz="2000" dirty="0" smtClean="0">
                <a:latin typeface="Arial" charset="0"/>
              </a:rPr>
              <a:t>доставио органу дадлежном за финансије</a:t>
            </a:r>
            <a:r>
              <a:rPr lang="en-US" altLang="en-US" sz="2000" dirty="0" smtClean="0">
                <a:latin typeface="Arial" charset="0"/>
              </a:rPr>
              <a:t> </a:t>
            </a:r>
            <a:r>
              <a:rPr lang="en-US" altLang="en-US" sz="2000" dirty="0" err="1" smtClean="0">
                <a:latin typeface="Arial" charset="0"/>
              </a:rPr>
              <a:t>укупно</a:t>
            </a:r>
            <a:r>
              <a:rPr lang="sr-Cyrl-RS" altLang="en-US" sz="2000" dirty="0" smtClean="0">
                <a:latin typeface="Arial" charset="0"/>
              </a:rPr>
              <a:t> 29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sr-Cyrl-RS" altLang="en-US" sz="2000" dirty="0">
                <a:latin typeface="Arial" charset="0"/>
              </a:rPr>
              <a:t>захтева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за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финансирање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капиталних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пројеката</a:t>
            </a:r>
            <a:r>
              <a:rPr lang="en-US" altLang="en-US" sz="2000" dirty="0">
                <a:latin typeface="Arial" charset="0"/>
              </a:rPr>
              <a:t>. 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US" altLang="en-US" sz="2000" dirty="0"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 smtClean="0">
                <a:solidFill>
                  <a:srgbClr val="FF0000"/>
                </a:solidFill>
                <a:latin typeface="Arial" charset="0"/>
              </a:rPr>
              <a:t>пројекат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из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сектора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Спорт и омладина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, </a:t>
            </a:r>
            <a:endParaRPr lang="en-US" altLang="en-US" sz="2000" dirty="0">
              <a:solidFill>
                <a:srgbClr val="FF0000"/>
              </a:solidFill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5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пројеката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из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сектора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sr-Cyrl-RS" altLang="en-US" sz="2000" dirty="0" err="1">
                <a:solidFill>
                  <a:srgbClr val="FF0000"/>
                </a:solidFill>
                <a:latin typeface="Arial" charset="0"/>
              </a:rPr>
              <a:t>З</a:t>
            </a:r>
            <a:r>
              <a:rPr lang="en-US" altLang="en-US" sz="2000" dirty="0" err="1" smtClean="0">
                <a:solidFill>
                  <a:srgbClr val="FF0000"/>
                </a:solidFill>
                <a:latin typeface="Arial" charset="0"/>
              </a:rPr>
              <a:t>аштите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животне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средине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endParaRPr lang="sr-Cyrl-RS" altLang="en-US" sz="2000" dirty="0">
              <a:solidFill>
                <a:srgbClr val="FF0000"/>
              </a:solidFill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9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пројеката из сектора 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Урбанизма </a:t>
            </a: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и просторног 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планирања</a:t>
            </a:r>
            <a:endParaRPr lang="sr-Cyrl-RS" altLang="en-US" sz="2000" dirty="0">
              <a:solidFill>
                <a:srgbClr val="FF0000"/>
              </a:solidFill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 пројекат из сектора Опште услуге јавне управе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8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 пројеката из сектора Саобраћај и саобраћајна инфраструктура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1 пројекат из сектора Култура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3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 пројекта из сектора Образовање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endParaRPr lang="en-US" altLang="en-US" sz="2000" dirty="0">
              <a:solidFill>
                <a:srgbClr val="FF0000"/>
              </a:solidFill>
              <a:latin typeface="Arial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US" altLang="en-US" sz="2000" dirty="0"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US" alt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5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70000" lnSpcReduction="20000"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r-Cyrl-RS" altLang="en-US" dirty="0" smtClean="0">
                <a:latin typeface="Arial" charset="0"/>
              </a:rPr>
              <a:t>Општинско </a:t>
            </a:r>
            <a:r>
              <a:rPr lang="en-US" altLang="en-US" dirty="0" err="1" smtClean="0">
                <a:latin typeface="Arial" charset="0"/>
              </a:rPr>
              <a:t>веће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је</a:t>
            </a:r>
            <a:r>
              <a:rPr lang="en-US" altLang="en-US" dirty="0">
                <a:latin typeface="Arial" charset="0"/>
              </a:rPr>
              <a:t> у </a:t>
            </a:r>
            <a:r>
              <a:rPr lang="en-US" altLang="en-US" dirty="0" err="1">
                <a:latin typeface="Arial" charset="0"/>
              </a:rPr>
              <a:t>складу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са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Уредбом</a:t>
            </a:r>
            <a:r>
              <a:rPr lang="sr-Cyrl-RS" altLang="en-US" dirty="0">
                <a:latin typeface="Arial" charset="0"/>
              </a:rPr>
              <a:t>,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решењем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број</a:t>
            </a:r>
            <a:r>
              <a:rPr lang="en-US" altLang="en-US" dirty="0">
                <a:latin typeface="Arial" charset="0"/>
              </a:rPr>
              <a:t> </a:t>
            </a:r>
            <a:r>
              <a:rPr lang="sr-Cyrl-CS" dirty="0"/>
              <a:t>06-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sr-Cyrl-CS" dirty="0">
                <a:latin typeface="Arial" panose="020B0604020202020204" pitchFamily="34" charset="0"/>
                <a:cs typeface="Arial" panose="020B0604020202020204" pitchFamily="34" charset="0"/>
              </a:rPr>
              <a:t>/1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sr-Cyrl-CS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од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15.03.2019</a:t>
            </a:r>
            <a:r>
              <a:rPr lang="sr-Cyrl-RS" altLang="en-US" dirty="0" smtClean="0">
                <a:latin typeface="Arial" charset="0"/>
              </a:rPr>
              <a:t>. године, </a:t>
            </a:r>
            <a:r>
              <a:rPr lang="en-US" altLang="en-US" dirty="0" err="1" smtClean="0">
                <a:latin typeface="Arial" charset="0"/>
              </a:rPr>
              <a:t>именовало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Комисију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за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капиталне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 smtClean="0">
                <a:latin typeface="Arial" charset="0"/>
              </a:rPr>
              <a:t>инвестиције</a:t>
            </a:r>
            <a:r>
              <a:rPr lang="en-US" altLang="en-US" dirty="0">
                <a:latin typeface="Arial" charset="0"/>
              </a:rPr>
              <a:t>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>
                <a:latin typeface="Arial" charset="0"/>
              </a:rPr>
              <a:t>Задатак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Комисије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да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на</a:t>
            </a:r>
            <a:r>
              <a:rPr lang="sr-Cyrl-RS" altLang="en-US" dirty="0">
                <a:latin typeface="Arial" charset="0"/>
              </a:rPr>
              <a:t> основу захтева за финансирање капиталних пројеката</a:t>
            </a:r>
            <a:r>
              <a:rPr lang="en-US" altLang="en-US" dirty="0">
                <a:latin typeface="Arial" charset="0"/>
              </a:rPr>
              <a:t> </a:t>
            </a:r>
            <a:r>
              <a:rPr lang="sr-Cyrl-RS" altLang="en-US" dirty="0">
                <a:latin typeface="Arial" charset="0"/>
              </a:rPr>
              <a:t>пристиглих код </a:t>
            </a:r>
            <a:r>
              <a:rPr lang="en-US" altLang="en-US" dirty="0" err="1">
                <a:latin typeface="Arial" charset="0"/>
              </a:rPr>
              <a:t>орган</a:t>
            </a:r>
            <a:r>
              <a:rPr lang="sr-Cyrl-RS" altLang="en-US" dirty="0">
                <a:latin typeface="Arial" charset="0"/>
              </a:rPr>
              <a:t>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надлежно</a:t>
            </a:r>
            <a:r>
              <a:rPr lang="sr-Cyrl-RS" altLang="en-US" dirty="0">
                <a:latin typeface="Arial" charset="0"/>
              </a:rPr>
              <a:t>г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за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финансије</a:t>
            </a:r>
            <a:r>
              <a:rPr lang="en-US" altLang="en-US" dirty="0">
                <a:latin typeface="Arial" charset="0"/>
              </a:rPr>
              <a:t>, </a:t>
            </a:r>
            <a:r>
              <a:rPr lang="en-US" altLang="en-US" dirty="0" err="1">
                <a:latin typeface="Arial" charset="0"/>
              </a:rPr>
              <a:t>врши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рангирање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капиталних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пројеката</a:t>
            </a:r>
            <a:r>
              <a:rPr lang="sr-Cyrl-RS" altLang="en-US" dirty="0">
                <a:latin typeface="Arial" charset="0"/>
              </a:rPr>
              <a:t>:</a:t>
            </a:r>
            <a:endParaRPr lang="sr-Latn-RS" altLang="en-US" dirty="0">
              <a:latin typeface="Arial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sr-Cyrl-RS" altLang="en-US" dirty="0">
              <a:latin typeface="Arial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sr-Cyrl-RS" altLang="en-US" dirty="0">
              <a:latin typeface="Arial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Cyrl-RS" altLang="en-US" dirty="0">
                <a:latin typeface="Arial" charset="0"/>
              </a:rPr>
              <a:t>	- средње и велике вредности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r-Cyrl-RS" altLang="en-US" dirty="0">
              <a:latin typeface="Arial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Cyrl-RS" altLang="en-US" dirty="0">
                <a:latin typeface="Arial" charset="0"/>
              </a:rPr>
              <a:t>	- посебно у оквиру сваког сектора</a:t>
            </a:r>
            <a:endParaRPr lang="ru-RU" altLang="en-US" dirty="0">
              <a:latin typeface="Arial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r-Cyrl-RS" altLang="en-US" dirty="0">
              <a:latin typeface="Arial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Cyrl-RS" altLang="en-US" dirty="0">
                <a:latin typeface="Arial" charset="0"/>
              </a:rPr>
              <a:t>	- </a:t>
            </a:r>
            <a:r>
              <a:rPr lang="sr-Cyrl-RS" altLang="en-US" dirty="0" err="1">
                <a:latin typeface="Arial" charset="0"/>
              </a:rPr>
              <a:t>приоритизујући</a:t>
            </a:r>
            <a:r>
              <a:rPr lang="sr-Cyrl-RS" altLang="en-US" dirty="0">
                <a:latin typeface="Arial" charset="0"/>
              </a:rPr>
              <a:t> оне пројекте чија је реализација у 	току у 	односу на нове предложене пројекте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Процес</a:t>
            </a:r>
            <a:r>
              <a:rPr lang="en-US" dirty="0"/>
              <a:t> </a:t>
            </a:r>
            <a:r>
              <a:rPr lang="en-US" dirty="0" err="1"/>
              <a:t>израде</a:t>
            </a:r>
            <a:r>
              <a:rPr lang="en-US" dirty="0"/>
              <a:t> ПЈИ (</a:t>
            </a:r>
            <a:r>
              <a:rPr lang="en-US" i="1" dirty="0" err="1"/>
              <a:t>додатни</a:t>
            </a:r>
            <a:r>
              <a:rPr lang="en-US" i="1" dirty="0"/>
              <a:t> </a:t>
            </a:r>
            <a:r>
              <a:rPr lang="en-US" i="1" dirty="0" err="1"/>
              <a:t>слајд</a:t>
            </a:r>
            <a:r>
              <a:rPr lang="en-US" i="1" dirty="0"/>
              <a:t> </a:t>
            </a:r>
            <a:r>
              <a:rPr lang="en-US" i="1" dirty="0" err="1"/>
              <a:t>у</a:t>
            </a:r>
            <a:r>
              <a:rPr lang="en-US" i="1" dirty="0"/>
              <a:t> </a:t>
            </a:r>
            <a:r>
              <a:rPr lang="en-US" i="1" dirty="0" err="1"/>
              <a:t>случају</a:t>
            </a:r>
            <a:r>
              <a:rPr lang="en-US" i="1" dirty="0"/>
              <a:t> </a:t>
            </a:r>
            <a:r>
              <a:rPr lang="en-US" i="1" dirty="0" err="1"/>
              <a:t>именовања</a:t>
            </a:r>
            <a:r>
              <a:rPr lang="en-US" i="1" dirty="0"/>
              <a:t> </a:t>
            </a:r>
            <a:r>
              <a:rPr lang="en-US" i="1" dirty="0" err="1"/>
              <a:t>комисије</a:t>
            </a:r>
            <a:r>
              <a:rPr lang="en-US" dirty="0"/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1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Рангирање</a:t>
            </a:r>
            <a:r>
              <a:rPr lang="en-US" dirty="0"/>
              <a:t> </a:t>
            </a:r>
            <a:r>
              <a:rPr lang="en-US" dirty="0" err="1"/>
              <a:t>пројеката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Autofit/>
          </a:bodyPr>
          <a:lstStyle/>
          <a:p>
            <a:pPr algn="just"/>
            <a:r>
              <a:rPr lang="sr-Cyrl-RS" sz="1600" dirty="0"/>
              <a:t>Обавља се на основу критеријума који су слични и када их примењује Комисија или орган надлежан за финансије или сами овлашћени предлагачи у претходном кораку и подразумевају:</a:t>
            </a:r>
          </a:p>
          <a:p>
            <a:pPr marL="0" indent="0" algn="just">
              <a:buNone/>
            </a:pPr>
            <a:r>
              <a:rPr lang="ru-RU" sz="1600" dirty="0"/>
              <a:t>	- стратешку релевантност за локалне/регионалне развојне приоритете,</a:t>
            </a:r>
          </a:p>
          <a:p>
            <a:pPr marL="0" indent="0" algn="just">
              <a:buNone/>
            </a:pPr>
            <a:r>
              <a:rPr lang="ru-RU" sz="1600" dirty="0"/>
              <a:t>	- финансијску одрживост,</a:t>
            </a:r>
          </a:p>
          <a:p>
            <a:pPr marL="0" indent="0" algn="just">
              <a:buNone/>
            </a:pPr>
            <a:r>
              <a:rPr lang="ru-RU" sz="1600" dirty="0"/>
              <a:t>	- потенцијалне ефекте пројекта на социјални, економски, регионални и 	еколошки одрживи развој,</a:t>
            </a:r>
          </a:p>
          <a:p>
            <a:pPr marL="0" indent="0" algn="just">
              <a:buNone/>
            </a:pPr>
            <a:r>
              <a:rPr lang="ru-RU" sz="1600" dirty="0"/>
              <a:t>	- степен реализације пројеката у одређеној области у претходним 	годинама</a:t>
            </a:r>
          </a:p>
          <a:p>
            <a:pPr marL="0" indent="0" algn="just">
              <a:buNone/>
            </a:pPr>
            <a:r>
              <a:rPr lang="ru-RU" sz="1600" dirty="0"/>
              <a:t>	- потенцијалне ризике</a:t>
            </a:r>
          </a:p>
          <a:p>
            <a:pPr algn="just"/>
            <a:r>
              <a:rPr lang="sr-Cyrl-CS" sz="1600" dirty="0" smtClean="0"/>
              <a:t>Додатно</a:t>
            </a:r>
            <a:r>
              <a:rPr lang="sr-Cyrl-CS" sz="1600" dirty="0"/>
              <a:t>, у </a:t>
            </a:r>
            <a:r>
              <a:rPr lang="sr-Cyrl-CS" sz="1600"/>
              <a:t>текућој </a:t>
            </a:r>
            <a:r>
              <a:rPr lang="sr-Cyrl-CS" sz="1600" smtClean="0"/>
              <a:t>2019. </a:t>
            </a:r>
            <a:r>
              <a:rPr lang="sr-Cyrl-CS" sz="1600" dirty="0"/>
              <a:t>години приликом рангирања пројеката у виду смо имали и следеће критеријуме</a:t>
            </a:r>
            <a:endParaRPr lang="en-GB" sz="1600" dirty="0"/>
          </a:p>
          <a:p>
            <a:pPr lvl="0"/>
            <a:r>
              <a:rPr lang="sr-Cyrl-RS" sz="1600" i="1" dirty="0" smtClean="0"/>
              <a:t>Статус пројекта </a:t>
            </a:r>
          </a:p>
          <a:p>
            <a:pPr lvl="0"/>
            <a:r>
              <a:rPr lang="sr-Cyrl-RS" sz="1600" i="1" dirty="0" smtClean="0"/>
              <a:t>Финансијски утицај</a:t>
            </a:r>
            <a:endParaRPr lang="en-GB" sz="1600" dirty="0" smtClean="0"/>
          </a:p>
          <a:p>
            <a:pPr lvl="0"/>
            <a:r>
              <a:rPr lang="sr-Cyrl-RS" sz="1600" i="1" dirty="0" smtClean="0"/>
              <a:t>Утицај на економски развој</a:t>
            </a:r>
          </a:p>
          <a:p>
            <a:pPr lvl="0"/>
            <a:r>
              <a:rPr lang="sr-Cyrl-RS" sz="1600" i="1" dirty="0" smtClean="0"/>
              <a:t>Допринос квалитету живота грађана/ниво услуга</a:t>
            </a:r>
          </a:p>
          <a:p>
            <a:pPr lvl="0"/>
            <a:r>
              <a:rPr lang="sr-Cyrl-RS" sz="1600" i="1" dirty="0" smtClean="0"/>
              <a:t>Утицај на животну средину</a:t>
            </a:r>
            <a:endParaRPr lang="en-GB" sz="1600" dirty="0"/>
          </a:p>
          <a:p>
            <a:pPr lvl="0"/>
            <a:r>
              <a:rPr lang="sr-Cyrl-RS" sz="1600" dirty="0"/>
              <a:t>Приоритет су имали пројекти чија је реализација већ у току због осигуравања континуитета финансирања</a:t>
            </a:r>
            <a:endParaRPr lang="en-GB" sz="1600" dirty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6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Нацрт</a:t>
            </a:r>
            <a:r>
              <a:rPr lang="en-US" dirty="0"/>
              <a:t> </a:t>
            </a:r>
            <a:r>
              <a:rPr lang="en-US" dirty="0" err="1"/>
              <a:t>Плана</a:t>
            </a:r>
            <a:r>
              <a:rPr lang="en-US" dirty="0"/>
              <a:t> </a:t>
            </a:r>
            <a:r>
              <a:rPr lang="en-US" dirty="0" err="1"/>
              <a:t>јавних</a:t>
            </a:r>
            <a:r>
              <a:rPr lang="en-US" dirty="0"/>
              <a:t> </a:t>
            </a:r>
            <a:r>
              <a:rPr lang="en-US" dirty="0" err="1"/>
              <a:t>инвестиција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en-US" dirty="0">
              <a:latin typeface="Arial" charset="0"/>
            </a:endParaRPr>
          </a:p>
          <a:p>
            <a:pPr algn="just"/>
            <a:r>
              <a:rPr lang="sr-Cyrl-RS" altLang="en-US" dirty="0" smtClean="0">
                <a:latin typeface="Arial" charset="0"/>
              </a:rPr>
              <a:t>Општинско </a:t>
            </a:r>
            <a:r>
              <a:rPr lang="en-US" altLang="en-US" dirty="0" err="1" smtClean="0">
                <a:latin typeface="Arial" charset="0"/>
              </a:rPr>
              <a:t>веће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 smtClean="0">
                <a:latin typeface="Arial" charset="0"/>
              </a:rPr>
              <a:t>града</a:t>
            </a:r>
            <a:r>
              <a:rPr lang="en-US" altLang="en-US" dirty="0">
                <a:latin typeface="Arial" charset="0"/>
              </a:rPr>
              <a:t> </a:t>
            </a:r>
            <a:r>
              <a:rPr lang="sr-Cyrl-RS" altLang="en-US" dirty="0" smtClean="0">
                <a:latin typeface="Arial" charset="0"/>
              </a:rPr>
              <a:t>Лајковца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усвојило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нацрт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Плана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јавних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инвестиција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на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седници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одржаној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 smtClean="0">
                <a:latin typeface="Arial" charset="0"/>
              </a:rPr>
              <a:t>дана</a:t>
            </a:r>
            <a:r>
              <a:rPr lang="sr-Cyrl-RS" altLang="en-US" dirty="0" smtClean="0">
                <a:latin typeface="Arial" charset="0"/>
              </a:rPr>
              <a:t> </a:t>
            </a:r>
            <a:r>
              <a:rPr lang="en-US" altLang="en-US" dirty="0" smtClean="0">
                <a:latin typeface="Arial" charset="0"/>
              </a:rPr>
              <a:t>30</a:t>
            </a:r>
            <a:r>
              <a:rPr lang="sr-Cyrl-RS" altLang="en-US" dirty="0" smtClean="0">
                <a:latin typeface="Arial" charset="0"/>
              </a:rPr>
              <a:t>.</a:t>
            </a:r>
            <a:r>
              <a:rPr lang="en-US" altLang="en-US" smtClean="0">
                <a:latin typeface="Arial" charset="0"/>
              </a:rPr>
              <a:t>08</a:t>
            </a:r>
            <a:r>
              <a:rPr lang="sr-Cyrl-RS" altLang="en-US" smtClean="0">
                <a:latin typeface="Arial" charset="0"/>
              </a:rPr>
              <a:t>.2019</a:t>
            </a:r>
            <a:r>
              <a:rPr lang="sr-Cyrl-RS" altLang="en-US" dirty="0" smtClean="0">
                <a:latin typeface="Arial" charset="0"/>
              </a:rPr>
              <a:t>. године</a:t>
            </a:r>
            <a:r>
              <a:rPr lang="en-US" altLang="en-US" dirty="0" smtClean="0">
                <a:solidFill>
                  <a:srgbClr val="FF0000"/>
                </a:solidFill>
                <a:latin typeface="Arial" charset="0"/>
              </a:rPr>
              <a:t> </a:t>
            </a:r>
            <a:endParaRPr lang="sr-Cyrl-RS" altLang="en-US" dirty="0">
              <a:solidFill>
                <a:srgbClr val="FF0000"/>
              </a:solidFill>
              <a:latin typeface="Arial" charset="0"/>
            </a:endParaRPr>
          </a:p>
          <a:p>
            <a:pPr algn="just"/>
            <a:endParaRPr lang="en-US" altLang="en-US" dirty="0">
              <a:solidFill>
                <a:srgbClr val="FF0000"/>
              </a:solidFill>
              <a:latin typeface="Arial" charset="0"/>
            </a:endParaRPr>
          </a:p>
          <a:p>
            <a:pPr algn="just"/>
            <a:r>
              <a:rPr lang="en-US" altLang="en-US" dirty="0" err="1">
                <a:latin typeface="Arial" charset="0"/>
              </a:rPr>
              <a:t>Нацрт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Плана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јавних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инвестиција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садржи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 smtClean="0">
                <a:latin typeface="Arial" charset="0"/>
              </a:rPr>
              <a:t>укупно</a:t>
            </a:r>
            <a:r>
              <a:rPr lang="en-US" altLang="en-US" dirty="0">
                <a:latin typeface="Arial" charset="0"/>
              </a:rPr>
              <a:t> </a:t>
            </a:r>
            <a:r>
              <a:rPr lang="sr-Cyrl-RS" altLang="en-US" dirty="0" smtClean="0">
                <a:latin typeface="Arial" charset="0"/>
              </a:rPr>
              <a:t>29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 smtClean="0">
                <a:latin typeface="Arial" charset="0"/>
              </a:rPr>
              <a:t>капиталних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пројеката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планираних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за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финансирање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јавним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средствима</a:t>
            </a:r>
            <a:r>
              <a:rPr lang="en-US" altLang="en-US" dirty="0">
                <a:latin typeface="Arial" charset="0"/>
              </a:rPr>
              <a:t> у </a:t>
            </a:r>
            <a:r>
              <a:rPr lang="en-US" altLang="en-US" dirty="0" err="1">
                <a:latin typeface="Arial" charset="0"/>
              </a:rPr>
              <a:t>периоду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од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smtClean="0">
                <a:latin typeface="Arial" charset="0"/>
              </a:rPr>
              <a:t>20</a:t>
            </a:r>
            <a:r>
              <a:rPr lang="sr-Cyrl-RS" altLang="en-US" dirty="0" smtClean="0">
                <a:latin typeface="Arial" charset="0"/>
              </a:rPr>
              <a:t>20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до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smtClean="0">
                <a:latin typeface="Arial" charset="0"/>
              </a:rPr>
              <a:t>20</a:t>
            </a:r>
            <a:r>
              <a:rPr lang="sr-Cyrl-RS" altLang="en-US" dirty="0" smtClean="0">
                <a:latin typeface="Arial" charset="0"/>
              </a:rPr>
              <a:t>22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године</a:t>
            </a:r>
            <a:r>
              <a:rPr lang="en-US" altLang="en-US" dirty="0">
                <a:latin typeface="Arial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2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A0E8EE-81A3-424B-93D9-19ED4FDE8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42" y="0"/>
            <a:ext cx="9144000" cy="560652"/>
          </a:xfrm>
        </p:spPr>
        <p:txBody>
          <a:bodyPr>
            <a:noAutofit/>
          </a:bodyPr>
          <a:lstStyle/>
          <a:p>
            <a:r>
              <a:rPr lang="sr-Cyrl-RS" sz="2800" b="1" dirty="0"/>
              <a:t>Нацрт плана јавних инвестиција </a:t>
            </a:r>
            <a:r>
              <a:rPr lang="sr-Cyrl-RS" sz="2800" b="1" dirty="0" smtClean="0"/>
              <a:t>општине Лајковац за период 2020-2022</a:t>
            </a:r>
            <a:endParaRPr lang="en-US" sz="2800" b="1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19097BDC-0975-4B7A-967B-261EE71DBA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856624"/>
              </p:ext>
            </p:extLst>
          </p:nvPr>
        </p:nvGraphicFramePr>
        <p:xfrm>
          <a:off x="107504" y="908720"/>
          <a:ext cx="8856984" cy="54923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>
                  <a:extLst>
                    <a:ext uri="{9D8B030D-6E8A-4147-A177-3AD203B41FA5}">
                      <a16:colId xmlns="" xmlns:a16="http://schemas.microsoft.com/office/drawing/2014/main" val="264579432"/>
                    </a:ext>
                  </a:extLst>
                </a:gridCol>
                <a:gridCol w="1584176"/>
                <a:gridCol w="576064"/>
                <a:gridCol w="1224136"/>
                <a:gridCol w="1368152"/>
                <a:gridCol w="1368152"/>
                <a:gridCol w="1296144"/>
                <a:gridCol w="1080120"/>
              </a:tblGrid>
              <a:tr h="259386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u="none" strike="noStrike" dirty="0">
                          <a:effectLst/>
                        </a:rPr>
                        <a:t>СЕКТОР: </a:t>
                      </a:r>
                      <a:r>
                        <a:rPr lang="sr-Cyrl-RS" sz="1600" u="none" strike="noStrike" dirty="0" smtClean="0">
                          <a:effectLst/>
                        </a:rPr>
                        <a:t>Спорт</a:t>
                      </a:r>
                      <a:r>
                        <a:rPr lang="sr-Cyrl-RS" sz="1600" u="none" strike="noStrike" baseline="0" dirty="0" smtClean="0">
                          <a:effectLst/>
                        </a:rPr>
                        <a:t> и омладина</a:t>
                      </a:r>
                      <a:endParaRPr lang="sr-Cyrl-CS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89313166"/>
                  </a:ext>
                </a:extLst>
              </a:tr>
              <a:tr h="276001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r-Cyrl-CS" sz="1600" u="none" strike="noStrike" dirty="0">
                          <a:effectLst/>
                        </a:rPr>
                        <a:t>Редни број/ранг/приоритет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Назив пројекта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Планирано време реализације пројекта (у годинама)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Укупна вредност инвестиције (у еврима)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Укупна вредност инвестиције (у динарима)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Планирана вредност реализације по годинама (у динарима)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27300389"/>
                  </a:ext>
                </a:extLst>
              </a:tr>
              <a:tr h="2593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u="none" strike="noStrike" dirty="0" smtClean="0">
                          <a:effectLst/>
                        </a:rPr>
                        <a:t>20</a:t>
                      </a:r>
                      <a:r>
                        <a:rPr lang="sr-Cyrl-RS" sz="1600" u="none" strike="noStrike" dirty="0" smtClean="0">
                          <a:effectLst/>
                        </a:rPr>
                        <a:t>20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 dirty="0" smtClean="0">
                          <a:effectLst/>
                        </a:rPr>
                        <a:t>20</a:t>
                      </a:r>
                      <a:r>
                        <a:rPr lang="en-US" sz="1600" u="none" strike="noStrike" dirty="0" smtClean="0">
                          <a:effectLst/>
                        </a:rPr>
                        <a:t>2</a:t>
                      </a:r>
                      <a:r>
                        <a:rPr lang="sr-Cyrl-RS" sz="1600" u="none" strike="noStrike" dirty="0" smtClean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 dirty="0" smtClean="0">
                          <a:effectLst/>
                        </a:rPr>
                        <a:t>20</a:t>
                      </a:r>
                      <a:r>
                        <a:rPr lang="en-US" sz="1600" u="none" strike="noStrike" dirty="0" smtClean="0">
                          <a:effectLst/>
                        </a:rPr>
                        <a:t>2</a:t>
                      </a:r>
                      <a:r>
                        <a:rPr lang="sr-Cyrl-RS" sz="1600" u="none" strike="noStrike" dirty="0" smtClean="0">
                          <a:effectLst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2252328"/>
                  </a:ext>
                </a:extLst>
              </a:tr>
              <a:tr h="259386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u="none" strike="noStrike" dirty="0" smtClean="0">
                          <a:effectLst/>
                        </a:rPr>
                        <a:t>1.</a:t>
                      </a:r>
                      <a:r>
                        <a:rPr lang="en-US" sz="1600" u="none" strike="noStrike" dirty="0" smtClean="0">
                          <a:effectLst/>
                        </a:rPr>
                        <a:t> 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Изградња затвореног базена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 smtClean="0">
                          <a:effectLst/>
                        </a:rPr>
                        <a:t>5           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</a:t>
                      </a: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319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349</a:t>
                      </a: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,67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390.953.003,99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51.633.364,62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7133698"/>
                  </a:ext>
                </a:extLst>
              </a:tr>
              <a:tr h="259386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Изградња и уређење комплекса спортско-рекреативног центра Војни</a:t>
                      </a:r>
                      <a:r>
                        <a:rPr lang="ru-RU" sz="16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круг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250.000,00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29.616.450,00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29.616.450,00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3FCB137-7BF2-4516-A4F3-004CE8E04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4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766868"/>
              </p:ext>
            </p:extLst>
          </p:nvPr>
        </p:nvGraphicFramePr>
        <p:xfrm>
          <a:off x="107504" y="419884"/>
          <a:ext cx="8856984" cy="57637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450050"/>
                <a:gridCol w="1080120"/>
                <a:gridCol w="1368152"/>
                <a:gridCol w="1224136"/>
                <a:gridCol w="1296144"/>
                <a:gridCol w="1224136"/>
              </a:tblGrid>
              <a:tr h="595511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600" u="none" strike="noStrike" dirty="0" smtClean="0">
                          <a:effectLst/>
                        </a:rPr>
                        <a:t>СЕКТОР: Заштита</a:t>
                      </a:r>
                      <a:r>
                        <a:rPr lang="sr-Cyrl-CS" sz="1600" u="none" strike="noStrike" baseline="0" dirty="0" smtClean="0">
                          <a:effectLst/>
                        </a:rPr>
                        <a:t> животне средине</a:t>
                      </a:r>
                      <a:endParaRPr lang="sr-Cyrl-C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341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Постројење за пречишћавање отпадних вода у Боговађи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265.147,73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31.229.100,00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30.821.100,00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2578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Изградња фекалне канализације у Боговађи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sr-Cyrl-RS" sz="1600" u="none" strike="noStrike" dirty="0" smtClean="0">
                          <a:effectLst/>
                        </a:rPr>
                        <a:t>   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u="none" strike="noStrike" dirty="0" smtClean="0">
                          <a:effectLst/>
                        </a:rPr>
                        <a:t>172.090,34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</a:rPr>
                        <a:t>20.268.800,00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20.000.000,00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341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Изградња мреже фекалне канализације </a:t>
                      </a:r>
                      <a:r>
                        <a:rPr lang="sr-Cyrl-RS" sz="1600" u="none" strike="noStrike" baseline="0" dirty="0" smtClean="0">
                          <a:effectLst/>
                          <a:latin typeface="+mn-lt"/>
                        </a:rPr>
                        <a:t>Словац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 </a:t>
                      </a: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  6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465.999,66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54.885.440,00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16.285.000,00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16.285.000,00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341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>
                          <a:latin typeface="+mn-lt"/>
                        </a:rPr>
                        <a:t>Наставак изградње фекалне канализације МЗ Рубрибреза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    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130.327,73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15.350.000,00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15.000.000,00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5868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Улагање у санацију, чишћење и уређење водотокова на територији општине Лајковац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234.335,20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27.600.000,00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8.600.000,00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58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797012"/>
              </p:ext>
            </p:extLst>
          </p:nvPr>
        </p:nvGraphicFramePr>
        <p:xfrm>
          <a:off x="107504" y="260648"/>
          <a:ext cx="8856984" cy="5412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450050"/>
                <a:gridCol w="1224136"/>
                <a:gridCol w="1368152"/>
                <a:gridCol w="1368152"/>
                <a:gridCol w="1512168"/>
                <a:gridCol w="720080"/>
              </a:tblGrid>
              <a:tr h="19697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Урбанизам и просторно планирање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Реконструкција</a:t>
                      </a:r>
                      <a:r>
                        <a:rPr lang="sr-Cyrl-RS" sz="1600" baseline="0" dirty="0" smtClean="0">
                          <a:latin typeface="+mn-lt"/>
                        </a:rPr>
                        <a:t> и санација водоводне мреже на територији насељеног места Лајковац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2.105.620,65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248.000.000,00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243.000.000,00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Водоснабдевање дела општине Лајковац – изградња водоводне мреже у Јабучју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1.137.211,01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134.703.001,68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107.971.631,68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водоводне мреже Пепељевац-Стрмово-Придворица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651.233,48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77.136.930,00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65.156.190,00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потисно-дистрибуционог цевовода и пратећих објеката у систему Непричава-Лајковац-Ћелије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2.012.239,82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238.381.600,00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169.406.094,00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67.525.506,00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41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498051"/>
              </p:ext>
            </p:extLst>
          </p:nvPr>
        </p:nvGraphicFramePr>
        <p:xfrm>
          <a:off x="107504" y="188640"/>
          <a:ext cx="8856984" cy="6153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450050"/>
                <a:gridCol w="1224136"/>
                <a:gridCol w="1368152"/>
                <a:gridCol w="1224136"/>
                <a:gridCol w="1296144"/>
                <a:gridCol w="1080120"/>
              </a:tblGrid>
              <a:tr h="19697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Урбанизам и просторно планирање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дистрибутивне вод. мреже и пратећих објеката на сео. под. на територији општине Лајковац (Врачевић, Доњи Лајковац, Боговађа)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905.194,26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107.234.562,00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105.434.562,00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Уређење Трга железничара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131.091,87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15.440.000,00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15.200.000,00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водоводне мреже у Степању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130.327,73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15.350.000,00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sr-Cyrl-R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15.000.000,00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Опремање бунара у Горњем</a:t>
                      </a:r>
                      <a:r>
                        <a:rPr lang="sr-Cyrl-RS" sz="1600" baseline="0" dirty="0" smtClean="0">
                          <a:latin typeface="+mn-lt"/>
                        </a:rPr>
                        <a:t> крају Јабучја са постројењем за пречишћавање пијаће воде, хидростаницом и резервоаром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29.616.450,00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29.616.450,00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Израда Плана генералне регулације </a:t>
                      </a:r>
                      <a:r>
                        <a:rPr lang="sr-Cyrl-RS" sz="1600" smtClean="0">
                          <a:latin typeface="+mn-lt"/>
                        </a:rPr>
                        <a:t>за нас. </a:t>
                      </a:r>
                      <a:r>
                        <a:rPr lang="sr-Cyrl-RS" sz="1600" dirty="0" smtClean="0">
                          <a:latin typeface="+mn-lt"/>
                        </a:rPr>
                        <a:t>место Јабучје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23.693.160,00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23.639.160,00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48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07943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000" b="1" dirty="0"/>
              <a:t>Драги суграђани и суграђанке,</a:t>
            </a:r>
          </a:p>
          <a:p>
            <a:endParaRPr lang="en-US" sz="2000" dirty="0"/>
          </a:p>
          <a:p>
            <a:pPr algn="just"/>
            <a:r>
              <a:rPr lang="x-none" sz="2000" dirty="0"/>
              <a:t>	Основна сврха документа који је пред вама јесте да на што једноставнији и разумљивији начин објасни</a:t>
            </a:r>
            <a:r>
              <a:rPr lang="hr-HR" sz="2000" dirty="0"/>
              <a:t> </a:t>
            </a:r>
            <a:r>
              <a:rPr lang="hr-HR" sz="2000" dirty="0" err="1"/>
              <a:t>на</a:t>
            </a:r>
            <a:r>
              <a:rPr lang="hr-HR" sz="2000" dirty="0"/>
              <a:t> </a:t>
            </a:r>
            <a:r>
              <a:rPr lang="hr-HR" sz="2000" dirty="0" err="1"/>
              <a:t>који</a:t>
            </a:r>
            <a:r>
              <a:rPr lang="hr-HR" sz="2000" dirty="0"/>
              <a:t> </a:t>
            </a:r>
            <a:r>
              <a:rPr lang="hr-HR" sz="2000" dirty="0" err="1"/>
              <a:t>начин</a:t>
            </a:r>
            <a:r>
              <a:rPr lang="hr-HR" sz="2000" dirty="0"/>
              <a:t> </a:t>
            </a:r>
            <a:r>
              <a:rPr lang="hr-HR" sz="2000" dirty="0" err="1"/>
              <a:t>су</a:t>
            </a:r>
            <a:r>
              <a:rPr lang="hr-HR" sz="2000" dirty="0"/>
              <a:t> </a:t>
            </a:r>
            <a:r>
              <a:rPr lang="hr-HR" sz="2000" dirty="0" err="1"/>
              <a:t>изабрани</a:t>
            </a:r>
            <a:r>
              <a:rPr lang="hr-HR" sz="2000" dirty="0"/>
              <a:t> </a:t>
            </a:r>
            <a:r>
              <a:rPr lang="hr-HR" sz="2000" dirty="0" err="1"/>
              <a:t>капитални</a:t>
            </a:r>
            <a:r>
              <a:rPr lang="hr-HR" sz="2000" dirty="0"/>
              <a:t> </a:t>
            </a:r>
            <a:r>
              <a:rPr lang="hr-HR" sz="2000" dirty="0" err="1"/>
              <a:t>пројекти</a:t>
            </a:r>
            <a:r>
              <a:rPr lang="hr-HR" sz="2000" dirty="0"/>
              <a:t> </a:t>
            </a:r>
            <a:r>
              <a:rPr lang="sr-Cyrl-RS" sz="2000" dirty="0"/>
              <a:t>чије се финансирање предлаже </a:t>
            </a:r>
            <a:r>
              <a:rPr lang="hr-HR" sz="2000" dirty="0"/>
              <a:t>у </a:t>
            </a:r>
            <a:r>
              <a:rPr lang="hr-HR" sz="2000" dirty="0" err="1"/>
              <a:t>наредне</a:t>
            </a:r>
            <a:r>
              <a:rPr lang="hr-HR" sz="2000" dirty="0"/>
              <a:t> </a:t>
            </a:r>
            <a:r>
              <a:rPr lang="hr-HR" sz="2000" dirty="0" err="1"/>
              <a:t>три</a:t>
            </a:r>
            <a:r>
              <a:rPr lang="hr-HR" sz="2000" dirty="0"/>
              <a:t> </a:t>
            </a:r>
            <a:r>
              <a:rPr lang="sr-Cyrl-RS" sz="2000" dirty="0"/>
              <a:t>године </a:t>
            </a:r>
            <a:r>
              <a:rPr lang="hr-HR" sz="2000" dirty="0" err="1"/>
              <a:t>средствима</a:t>
            </a:r>
            <a:r>
              <a:rPr lang="hr-HR" sz="2000" dirty="0"/>
              <a:t> </a:t>
            </a:r>
            <a:r>
              <a:rPr lang="hr-HR" sz="2000" dirty="0" err="1"/>
              <a:t>из</a:t>
            </a:r>
            <a:r>
              <a:rPr lang="hr-HR" sz="2000" dirty="0"/>
              <a:t> </a:t>
            </a:r>
            <a:r>
              <a:rPr lang="hr-HR" sz="2000" dirty="0" err="1"/>
              <a:t>буџета</a:t>
            </a:r>
            <a:r>
              <a:rPr lang="hr-HR" sz="2000" dirty="0"/>
              <a:t> </a:t>
            </a:r>
            <a:r>
              <a:rPr lang="hr-HR" sz="2000" dirty="0" err="1"/>
              <a:t>града</a:t>
            </a:r>
            <a:r>
              <a:rPr lang="sr-Cyrl-RS" sz="2000" dirty="0"/>
              <a:t>,</a:t>
            </a:r>
            <a:r>
              <a:rPr lang="hr-HR" sz="2000" dirty="0"/>
              <a:t> а који су дефинисани у нацрту Плана јавних инвестиција </a:t>
            </a:r>
            <a:r>
              <a:rPr lang="hr-HR" sz="2000" dirty="0" smtClean="0"/>
              <a:t>града</a:t>
            </a:r>
            <a:r>
              <a:rPr lang="sr-Cyrl-RS" sz="2000" dirty="0"/>
              <a:t> </a:t>
            </a:r>
            <a:r>
              <a:rPr lang="sr-Cyrl-RS" sz="2000" dirty="0" smtClean="0"/>
              <a:t>Лајковца.</a:t>
            </a:r>
            <a:endParaRPr lang="hr-HR" sz="2000" dirty="0">
              <a:solidFill>
                <a:srgbClr val="FF0000"/>
              </a:solidFill>
            </a:endParaRPr>
          </a:p>
          <a:p>
            <a:pPr algn="just"/>
            <a:endParaRPr lang="hr-HR" sz="2000" dirty="0"/>
          </a:p>
          <a:p>
            <a:pPr algn="just"/>
            <a:r>
              <a:rPr lang="hr-HR" sz="2000" dirty="0" err="1"/>
              <a:t>Настојимо</a:t>
            </a:r>
            <a:r>
              <a:rPr lang="hr-HR" sz="2000" dirty="0"/>
              <a:t> </a:t>
            </a:r>
            <a:r>
              <a:rPr lang="hr-HR" sz="2000" dirty="0" err="1"/>
              <a:t>да</a:t>
            </a:r>
            <a:r>
              <a:rPr lang="hr-HR" sz="2000" dirty="0"/>
              <a:t> </a:t>
            </a:r>
            <a:r>
              <a:rPr lang="hr-HR" sz="2000" dirty="0" err="1"/>
              <a:t>на</a:t>
            </a:r>
            <a:r>
              <a:rPr lang="hr-HR" sz="2000" dirty="0"/>
              <a:t> </a:t>
            </a:r>
            <a:r>
              <a:rPr lang="hr-HR" sz="2000" dirty="0" err="1"/>
              <a:t>сажет</a:t>
            </a:r>
            <a:r>
              <a:rPr lang="hr-HR" sz="2000" dirty="0"/>
              <a:t> </a:t>
            </a:r>
            <a:r>
              <a:rPr lang="hr-HR" sz="2000" dirty="0" err="1"/>
              <a:t>и</a:t>
            </a:r>
            <a:r>
              <a:rPr lang="hr-HR" sz="2000" dirty="0"/>
              <a:t> </a:t>
            </a:r>
            <a:r>
              <a:rPr lang="hr-HR" sz="2000" dirty="0" err="1"/>
              <a:t>једноставан</a:t>
            </a:r>
            <a:r>
              <a:rPr lang="hr-HR" sz="2000" dirty="0"/>
              <a:t> </a:t>
            </a:r>
            <a:r>
              <a:rPr lang="hr-HR" sz="2000" dirty="0" err="1"/>
              <a:t>начин</a:t>
            </a:r>
            <a:r>
              <a:rPr lang="hr-HR" sz="2000" dirty="0"/>
              <a:t> </a:t>
            </a:r>
            <a:r>
              <a:rPr lang="hr-HR" sz="2000" dirty="0" err="1"/>
              <a:t>прикажемо</a:t>
            </a:r>
            <a:r>
              <a:rPr lang="hr-HR" sz="2000" dirty="0"/>
              <a:t> </a:t>
            </a:r>
            <a:r>
              <a:rPr lang="hr-HR" sz="2000" dirty="0" err="1"/>
              <a:t>процес</a:t>
            </a:r>
            <a:r>
              <a:rPr lang="hr-HR" sz="2000" dirty="0"/>
              <a:t> </a:t>
            </a:r>
            <a:r>
              <a:rPr lang="hr-HR" sz="2000" dirty="0" err="1"/>
              <a:t>израде</a:t>
            </a:r>
            <a:r>
              <a:rPr lang="hr-HR" sz="2000" dirty="0"/>
              <a:t> </a:t>
            </a:r>
            <a:r>
              <a:rPr lang="hr-HR" sz="2000" dirty="0" err="1"/>
              <a:t>Плана</a:t>
            </a:r>
            <a:r>
              <a:rPr lang="hr-HR" sz="2000" dirty="0"/>
              <a:t> </a:t>
            </a:r>
            <a:r>
              <a:rPr lang="hr-HR" sz="2000" dirty="0" err="1"/>
              <a:t>јавних</a:t>
            </a:r>
            <a:r>
              <a:rPr lang="hr-HR" sz="2000" dirty="0"/>
              <a:t> </a:t>
            </a:r>
            <a:r>
              <a:rPr lang="hr-HR" sz="2000" dirty="0" err="1"/>
              <a:t>инвестиција</a:t>
            </a:r>
            <a:r>
              <a:rPr lang="hr-HR" sz="2000" dirty="0"/>
              <a:t> </a:t>
            </a:r>
            <a:r>
              <a:rPr lang="hr-HR" sz="2000" dirty="0" err="1"/>
              <a:t>који</a:t>
            </a:r>
            <a:r>
              <a:rPr lang="hr-HR" sz="2000" dirty="0"/>
              <a:t> </a:t>
            </a:r>
            <a:r>
              <a:rPr lang="hr-HR" sz="2000" dirty="0" err="1"/>
              <a:t>на</a:t>
            </a:r>
            <a:r>
              <a:rPr lang="hr-HR" sz="2000" dirty="0"/>
              <a:t> </a:t>
            </a:r>
            <a:r>
              <a:rPr lang="hr-HR" sz="2000" dirty="0" err="1"/>
              <a:t>једном</a:t>
            </a:r>
            <a:r>
              <a:rPr lang="hr-HR" sz="2000" dirty="0"/>
              <a:t> </a:t>
            </a:r>
            <a:r>
              <a:rPr lang="hr-HR" sz="2000" dirty="0" err="1"/>
              <a:t>месту</a:t>
            </a:r>
            <a:r>
              <a:rPr lang="hr-HR" sz="2000" dirty="0"/>
              <a:t> </a:t>
            </a:r>
            <a:r>
              <a:rPr lang="hr-HR" sz="2000" dirty="0" err="1"/>
              <a:t>обједињује</a:t>
            </a:r>
            <a:r>
              <a:rPr lang="hr-HR" sz="2000" dirty="0"/>
              <a:t> </a:t>
            </a:r>
            <a:r>
              <a:rPr lang="hr-HR" sz="2000" dirty="0" err="1"/>
              <a:t>информације</a:t>
            </a:r>
            <a:r>
              <a:rPr lang="hr-HR" sz="2000" dirty="0"/>
              <a:t> </a:t>
            </a:r>
            <a:r>
              <a:rPr lang="hr-HR" sz="2000" dirty="0" err="1"/>
              <a:t>о</a:t>
            </a:r>
            <a:r>
              <a:rPr lang="hr-HR" sz="2000" dirty="0"/>
              <a:t> </a:t>
            </a:r>
            <a:r>
              <a:rPr lang="hr-HR" sz="2000" dirty="0" err="1"/>
              <a:t>начину</a:t>
            </a:r>
            <a:r>
              <a:rPr lang="hr-HR" sz="2000" dirty="0"/>
              <a:t> </a:t>
            </a:r>
            <a:r>
              <a:rPr lang="hr-HR" sz="2000" dirty="0" err="1"/>
              <a:t>предлагања</a:t>
            </a:r>
            <a:r>
              <a:rPr lang="hr-HR" sz="2000" dirty="0"/>
              <a:t>, </a:t>
            </a:r>
            <a:r>
              <a:rPr lang="hr-HR" sz="2000" dirty="0" err="1"/>
              <a:t>рангирања</a:t>
            </a:r>
            <a:r>
              <a:rPr lang="hr-HR" sz="2000" dirty="0"/>
              <a:t> </a:t>
            </a:r>
            <a:r>
              <a:rPr lang="hr-HR" sz="2000" dirty="0" err="1"/>
              <a:t>и</a:t>
            </a:r>
            <a:r>
              <a:rPr lang="hr-HR" sz="2000" dirty="0"/>
              <a:t> </a:t>
            </a:r>
            <a:r>
              <a:rPr lang="hr-HR" sz="2000" dirty="0" err="1"/>
              <a:t>избору</a:t>
            </a:r>
            <a:r>
              <a:rPr lang="hr-HR" sz="2000" dirty="0"/>
              <a:t> </a:t>
            </a:r>
            <a:r>
              <a:rPr lang="hr-HR" sz="2000" dirty="0" err="1"/>
              <a:t>капиталних</a:t>
            </a:r>
            <a:r>
              <a:rPr lang="hr-HR" sz="2000" dirty="0"/>
              <a:t> </a:t>
            </a:r>
            <a:r>
              <a:rPr lang="hr-HR" sz="2000" dirty="0" err="1"/>
              <a:t>пројеката</a:t>
            </a:r>
            <a:r>
              <a:rPr lang="hr-HR" sz="2000" dirty="0"/>
              <a:t> </a:t>
            </a:r>
            <a:r>
              <a:rPr lang="hr-HR" sz="2000" dirty="0" err="1"/>
              <a:t>који</a:t>
            </a:r>
            <a:r>
              <a:rPr lang="hr-HR" sz="2000" dirty="0"/>
              <a:t> </a:t>
            </a:r>
            <a:r>
              <a:rPr lang="hr-HR" sz="2000" dirty="0" err="1"/>
              <a:t>ће</a:t>
            </a:r>
            <a:r>
              <a:rPr lang="hr-HR" sz="2000" dirty="0"/>
              <a:t> </a:t>
            </a:r>
            <a:r>
              <a:rPr lang="hr-HR" sz="2000" dirty="0" err="1"/>
              <a:t>бити</a:t>
            </a:r>
            <a:r>
              <a:rPr lang="hr-HR" sz="2000" dirty="0"/>
              <a:t> </a:t>
            </a:r>
            <a:r>
              <a:rPr lang="hr-HR" sz="2000" dirty="0" err="1"/>
              <a:t>финансирани</a:t>
            </a:r>
            <a:r>
              <a:rPr lang="hr-HR" sz="2000" dirty="0"/>
              <a:t> </a:t>
            </a:r>
            <a:r>
              <a:rPr lang="hr-HR" sz="2000" dirty="0" err="1"/>
              <a:t>јавним</a:t>
            </a:r>
            <a:r>
              <a:rPr lang="hr-HR" sz="2000" dirty="0"/>
              <a:t> </a:t>
            </a:r>
            <a:r>
              <a:rPr lang="hr-HR" sz="2000" dirty="0" err="1"/>
              <a:t>средствима</a:t>
            </a:r>
            <a:r>
              <a:rPr lang="hr-HR" sz="2000" dirty="0"/>
              <a:t>. </a:t>
            </a:r>
          </a:p>
          <a:p>
            <a:pPr algn="just"/>
            <a:endParaRPr lang="hr-HR" sz="2000" dirty="0"/>
          </a:p>
          <a:p>
            <a:pPr algn="just"/>
            <a:r>
              <a:rPr lang="hr-HR" sz="2000" dirty="0" err="1"/>
              <a:t>Циљ</a:t>
            </a:r>
            <a:r>
              <a:rPr lang="hr-HR" sz="2000" dirty="0"/>
              <a:t> </a:t>
            </a:r>
            <a:r>
              <a:rPr lang="hr-HR" sz="2000" dirty="0" err="1"/>
              <a:t>нам</a:t>
            </a:r>
            <a:r>
              <a:rPr lang="hr-HR" sz="2000" dirty="0"/>
              <a:t> </a:t>
            </a:r>
            <a:r>
              <a:rPr lang="hr-HR" sz="2000" dirty="0" err="1"/>
              <a:t>је</a:t>
            </a:r>
            <a:r>
              <a:rPr lang="hr-HR" sz="2000" dirty="0"/>
              <a:t> </a:t>
            </a:r>
            <a:r>
              <a:rPr lang="hr-HR" sz="2000" dirty="0" err="1"/>
              <a:t>да</a:t>
            </a:r>
            <a:r>
              <a:rPr lang="hr-HR" sz="2000" dirty="0"/>
              <a:t> </a:t>
            </a:r>
            <a:r>
              <a:rPr lang="hr-HR" sz="2000" dirty="0" err="1"/>
              <a:t>на</a:t>
            </a:r>
            <a:r>
              <a:rPr lang="hr-HR" sz="2000" dirty="0"/>
              <a:t> </a:t>
            </a:r>
            <a:r>
              <a:rPr lang="hr-HR" sz="2000" dirty="0" err="1"/>
              <a:t>овај</a:t>
            </a:r>
            <a:r>
              <a:rPr lang="hr-HR" sz="2000" dirty="0"/>
              <a:t> </a:t>
            </a:r>
            <a:r>
              <a:rPr lang="hr-HR" sz="2000" dirty="0" err="1"/>
              <a:t>транспарентан</a:t>
            </a:r>
            <a:r>
              <a:rPr lang="hr-HR" sz="2000" dirty="0"/>
              <a:t> </a:t>
            </a:r>
            <a:r>
              <a:rPr lang="hr-HR" sz="2000" dirty="0" err="1"/>
              <a:t>начин</a:t>
            </a:r>
            <a:r>
              <a:rPr lang="hr-HR" sz="2000" dirty="0"/>
              <a:t> </a:t>
            </a:r>
            <a:r>
              <a:rPr lang="hr-HR" sz="2000" dirty="0" err="1"/>
              <a:t>унапредимо</a:t>
            </a:r>
            <a:r>
              <a:rPr lang="hr-HR" sz="2000" dirty="0"/>
              <a:t> </a:t>
            </a:r>
            <a:r>
              <a:rPr lang="hr-HR" sz="2000" dirty="0" err="1"/>
              <a:t>разумевање</a:t>
            </a:r>
            <a:r>
              <a:rPr lang="hr-HR" sz="2000" dirty="0"/>
              <a:t> </a:t>
            </a:r>
            <a:r>
              <a:rPr lang="hr-HR" sz="2000" dirty="0" err="1"/>
              <a:t>и</a:t>
            </a:r>
            <a:r>
              <a:rPr lang="hr-HR" sz="2000" dirty="0"/>
              <a:t> </a:t>
            </a:r>
            <a:r>
              <a:rPr lang="hr-HR" sz="2000" dirty="0" err="1"/>
              <a:t>интересовање</a:t>
            </a:r>
            <a:r>
              <a:rPr lang="hr-HR" sz="2000" dirty="0"/>
              <a:t> </a:t>
            </a:r>
            <a:r>
              <a:rPr lang="hr-HR" sz="2000" dirty="0" err="1"/>
              <a:t>наших</a:t>
            </a:r>
            <a:r>
              <a:rPr lang="hr-HR" sz="2000" dirty="0"/>
              <a:t> </a:t>
            </a:r>
            <a:r>
              <a:rPr lang="hr-HR" sz="2000" dirty="0" err="1"/>
              <a:t>суграђана</a:t>
            </a:r>
            <a:r>
              <a:rPr lang="hr-HR" sz="2000" dirty="0"/>
              <a:t> </a:t>
            </a:r>
            <a:r>
              <a:rPr lang="hr-HR" sz="2000" dirty="0" err="1"/>
              <a:t>за</a:t>
            </a:r>
            <a:r>
              <a:rPr lang="hr-HR" sz="2000" dirty="0"/>
              <a:t> </a:t>
            </a:r>
            <a:r>
              <a:rPr lang="hr-HR" sz="2000" dirty="0" err="1"/>
              <a:t>јавне</a:t>
            </a:r>
            <a:r>
              <a:rPr lang="hr-HR" sz="2000" dirty="0"/>
              <a:t> </a:t>
            </a:r>
            <a:r>
              <a:rPr lang="hr-HR" sz="2000" dirty="0" err="1"/>
              <a:t>инвестиције</a:t>
            </a:r>
            <a:r>
              <a:rPr lang="hr-HR" sz="2000" dirty="0"/>
              <a:t>, </a:t>
            </a:r>
            <a:r>
              <a:rPr lang="hr-HR" sz="2000" dirty="0" err="1"/>
              <a:t>али</a:t>
            </a:r>
            <a:r>
              <a:rPr lang="hr-HR" sz="2000" dirty="0"/>
              <a:t> </a:t>
            </a:r>
            <a:r>
              <a:rPr lang="hr-HR" sz="2000" dirty="0" err="1"/>
              <a:t>и</a:t>
            </a:r>
            <a:r>
              <a:rPr lang="hr-HR" sz="2000" dirty="0"/>
              <a:t> </a:t>
            </a:r>
            <a:r>
              <a:rPr lang="hr-HR" sz="2000" dirty="0" err="1"/>
              <a:t>да</a:t>
            </a:r>
            <a:r>
              <a:rPr lang="hr-HR" sz="2000" dirty="0"/>
              <a:t> </a:t>
            </a:r>
            <a:r>
              <a:rPr lang="hr-HR" sz="2000" dirty="0" err="1"/>
              <a:t>у</a:t>
            </a:r>
            <a:r>
              <a:rPr lang="hr-HR" sz="2000" dirty="0"/>
              <a:t> </a:t>
            </a:r>
            <a:r>
              <a:rPr lang="hr-HR" sz="2000" dirty="0" err="1"/>
              <a:t>наредном</a:t>
            </a:r>
            <a:r>
              <a:rPr lang="hr-HR" sz="2000" dirty="0"/>
              <a:t> </a:t>
            </a:r>
            <a:r>
              <a:rPr lang="hr-HR" sz="2000" dirty="0" err="1"/>
              <a:t>периоду</a:t>
            </a:r>
            <a:r>
              <a:rPr lang="hr-HR" sz="2000" dirty="0"/>
              <a:t> </a:t>
            </a:r>
            <a:r>
              <a:rPr lang="hr-HR" sz="2000" dirty="0" err="1"/>
              <a:t>кроз</a:t>
            </a:r>
            <a:r>
              <a:rPr lang="hr-HR" sz="2000" dirty="0"/>
              <a:t> </a:t>
            </a:r>
            <a:r>
              <a:rPr lang="hr-HR" sz="2000" dirty="0" err="1"/>
              <a:t>низ</a:t>
            </a:r>
            <a:r>
              <a:rPr lang="hr-HR" sz="2000" dirty="0"/>
              <a:t> </a:t>
            </a:r>
            <a:r>
              <a:rPr lang="hr-HR" sz="2000" dirty="0" err="1"/>
              <a:t>консултативних</a:t>
            </a:r>
            <a:r>
              <a:rPr lang="hr-HR" sz="2000" dirty="0"/>
              <a:t> </a:t>
            </a:r>
            <a:r>
              <a:rPr lang="hr-HR" sz="2000" dirty="0" err="1"/>
              <a:t>састанака</a:t>
            </a:r>
            <a:r>
              <a:rPr lang="hr-HR" sz="2000" dirty="0"/>
              <a:t> </a:t>
            </a:r>
            <a:r>
              <a:rPr lang="hr-HR" sz="2000" dirty="0" err="1"/>
              <a:t>добијемо</a:t>
            </a:r>
            <a:r>
              <a:rPr lang="hr-HR" sz="2000" dirty="0"/>
              <a:t> </a:t>
            </a:r>
            <a:r>
              <a:rPr lang="hr-HR" sz="2000" dirty="0" err="1"/>
              <a:t>и</a:t>
            </a:r>
            <a:r>
              <a:rPr lang="hr-HR" sz="2000" dirty="0"/>
              <a:t> </a:t>
            </a:r>
            <a:r>
              <a:rPr lang="hr-HR" sz="2000" dirty="0" err="1"/>
              <a:t>повратну</a:t>
            </a:r>
            <a:r>
              <a:rPr lang="hr-HR" sz="2000" dirty="0"/>
              <a:t> </a:t>
            </a:r>
            <a:r>
              <a:rPr lang="hr-HR" sz="2000" dirty="0" err="1"/>
              <a:t>информацију</a:t>
            </a:r>
            <a:r>
              <a:rPr lang="hr-HR" sz="2000" dirty="0"/>
              <a:t> </a:t>
            </a:r>
            <a:r>
              <a:rPr lang="hr-HR" sz="2000" dirty="0" err="1"/>
              <a:t>о</a:t>
            </a:r>
            <a:r>
              <a:rPr lang="hr-HR" sz="2000" dirty="0"/>
              <a:t> </a:t>
            </a:r>
            <a:r>
              <a:rPr lang="hr-HR" sz="2000" dirty="0" err="1"/>
              <a:t>пројектима</a:t>
            </a:r>
            <a:r>
              <a:rPr lang="hr-HR" sz="2000" dirty="0"/>
              <a:t> </a:t>
            </a:r>
            <a:r>
              <a:rPr lang="hr-HR" sz="2000" dirty="0" err="1"/>
              <a:t>планираним</a:t>
            </a:r>
            <a:r>
              <a:rPr lang="hr-HR" sz="2000" dirty="0"/>
              <a:t> </a:t>
            </a:r>
            <a:r>
              <a:rPr lang="hr-HR" sz="2000" dirty="0" err="1"/>
              <a:t>за</a:t>
            </a:r>
            <a:r>
              <a:rPr lang="hr-HR" sz="2000" dirty="0"/>
              <a:t> </a:t>
            </a:r>
            <a:r>
              <a:rPr lang="hr-HR" sz="2000" dirty="0" err="1"/>
              <a:t>финансирање</a:t>
            </a:r>
            <a:r>
              <a:rPr lang="hr-HR" sz="2000" dirty="0"/>
              <a:t> </a:t>
            </a:r>
            <a:r>
              <a:rPr lang="hr-HR" sz="2000" dirty="0" err="1"/>
              <a:t>у</a:t>
            </a:r>
            <a:r>
              <a:rPr lang="hr-HR" sz="2000" dirty="0"/>
              <a:t> </a:t>
            </a:r>
            <a:r>
              <a:rPr lang="hr-HR" sz="2000" dirty="0" err="1"/>
              <a:t>наредне</a:t>
            </a:r>
            <a:r>
              <a:rPr lang="hr-HR" sz="2000" dirty="0"/>
              <a:t> </a:t>
            </a:r>
            <a:r>
              <a:rPr lang="hr-HR" sz="2000" dirty="0" err="1"/>
              <a:t>три</a:t>
            </a:r>
            <a:r>
              <a:rPr lang="hr-HR" sz="2000" dirty="0"/>
              <a:t> </a:t>
            </a:r>
            <a:r>
              <a:rPr lang="hr-HR" sz="2000" dirty="0" err="1"/>
              <a:t>буџетске</a:t>
            </a:r>
            <a:r>
              <a:rPr lang="hr-HR" sz="2000" dirty="0"/>
              <a:t> </a:t>
            </a:r>
            <a:r>
              <a:rPr lang="hr-HR" sz="2000" dirty="0" err="1"/>
              <a:t>године</a:t>
            </a:r>
            <a:r>
              <a:rPr lang="hr-HR" sz="2000" dirty="0"/>
              <a:t>. </a:t>
            </a:r>
            <a:endParaRPr lang="x-none" sz="2000" dirty="0"/>
          </a:p>
          <a:p>
            <a:endParaRPr lang="en-US" dirty="0"/>
          </a:p>
          <a:p>
            <a:pPr algn="r"/>
            <a:r>
              <a:rPr lang="x-none" dirty="0"/>
              <a:t>	</a:t>
            </a:r>
            <a:r>
              <a:rPr lang="hr-HR" dirty="0"/>
              <a:t>__________________________________</a:t>
            </a:r>
            <a:endParaRPr lang="x-none" dirty="0"/>
          </a:p>
          <a:p>
            <a:pPr algn="r"/>
            <a:r>
              <a:rPr lang="sr-Cyrl-RS" dirty="0" smtClean="0">
                <a:solidFill>
                  <a:srgbClr val="FF0000"/>
                </a:solidFill>
              </a:rPr>
              <a:t>Председник општине Андрија Живковић</a:t>
            </a:r>
            <a:endParaRPr lang="x-none" dirty="0">
              <a:solidFill>
                <a:srgbClr val="FF0000"/>
              </a:solidFill>
            </a:endParaRPr>
          </a:p>
          <a:p>
            <a:pPr algn="just"/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293335"/>
              </p:ext>
            </p:extLst>
          </p:nvPr>
        </p:nvGraphicFramePr>
        <p:xfrm>
          <a:off x="35460" y="908720"/>
          <a:ext cx="8856984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450050"/>
                <a:gridCol w="1224136"/>
                <a:gridCol w="1368152"/>
                <a:gridCol w="1224136"/>
                <a:gridCol w="144016"/>
                <a:gridCol w="936104"/>
                <a:gridCol w="216024"/>
                <a:gridCol w="1080120"/>
              </a:tblGrid>
              <a:tr h="196977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</a:t>
                      </a:r>
                      <a:r>
                        <a:rPr lang="sr-Cyrl-C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Опште услуге јавне управе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сеоске куће у Пепељевцу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163.078,93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19.300.000,00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18.750.000,00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287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96341"/>
              </p:ext>
            </p:extLst>
          </p:nvPr>
        </p:nvGraphicFramePr>
        <p:xfrm>
          <a:off x="107504" y="260648"/>
          <a:ext cx="8856984" cy="61626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450050"/>
                <a:gridCol w="1080120"/>
                <a:gridCol w="1368152"/>
                <a:gridCol w="1224136"/>
                <a:gridCol w="1296144"/>
                <a:gridCol w="1224136"/>
              </a:tblGrid>
              <a:tr h="19697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Саобраћај и саобраћајна инфраструктура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Реконструкција локалног и некатегорисаног пута Врачевић-Протићи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247.851,93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29.192.000,00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улице која повезује улицу Вука Караџића и Извиђачку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483.175,07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57.239.720,80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42.173.824,80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14.215.896,00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Рехабилитација локалних и некатегорисаних путева на територији општине Лајковац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461.198,84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54.320.000,00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16.100.000,00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16.800.000,00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 smtClean="0">
                          <a:latin typeface="+mn-lt"/>
                        </a:rPr>
                        <a:t>Изградња улице Балканске са кишнем и фекалном канализацијом</a:t>
                      </a:r>
                      <a:endParaRPr lang="en-US" sz="1600" dirty="0" smtClean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131.091,87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15.440.000,00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15.000.000,00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 smtClean="0">
                          <a:latin typeface="+mn-lt"/>
                        </a:rPr>
                        <a:t>Изградња улице Војводе Путника</a:t>
                      </a:r>
                      <a:endParaRPr lang="en-US" sz="1600" dirty="0" smtClean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129.478,69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15.250.000,00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15.000.000,00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 smtClean="0">
                          <a:latin typeface="+mn-lt"/>
                        </a:rPr>
                        <a:t>Изградња новопланираних улица у Војном</a:t>
                      </a:r>
                      <a:r>
                        <a:rPr lang="sr-Cyrl-RS" sz="1600" baseline="0" dirty="0" smtClean="0">
                          <a:latin typeface="+mn-lt"/>
                        </a:rPr>
                        <a:t> кругу</a:t>
                      </a:r>
                      <a:endParaRPr lang="en-US" sz="1600" dirty="0" smtClean="0">
                        <a:latin typeface="+mn-lt"/>
                      </a:endParaRPr>
                    </a:p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382.068,26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45.000.000,00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16.000.000,00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25.000.000,00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85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48818"/>
              </p:ext>
            </p:extLst>
          </p:nvPr>
        </p:nvGraphicFramePr>
        <p:xfrm>
          <a:off x="107504" y="188640"/>
          <a:ext cx="8856984" cy="5158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450050"/>
                <a:gridCol w="1080120"/>
                <a:gridCol w="1368152"/>
                <a:gridCol w="1224136"/>
                <a:gridCol w="1296144"/>
                <a:gridCol w="1224136"/>
              </a:tblGrid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Извиђачке</a:t>
                      </a:r>
                      <a:r>
                        <a:rPr lang="sr-Cyrl-RS" sz="1600" baseline="0" dirty="0" smtClean="0">
                          <a:latin typeface="+mn-lt"/>
                        </a:rPr>
                        <a:t> улице од објекта затвореног базена до раскрснице са улицом Војводе Мишића, са припадајућом комуналном инфраструктуром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334.710,00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39.651.687,92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39.651.687,92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саобраћајница и планиране комуналне инфраструктуре на локацији Воојни круг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280.785,00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33.263.419,65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33.263.419,65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Култура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Завршни радови на конацима Брена Михаиловић и Радић са партерним уређењем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394.578,99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46.697.476,92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13.797.772,87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45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843481"/>
              </p:ext>
            </p:extLst>
          </p:nvPr>
        </p:nvGraphicFramePr>
        <p:xfrm>
          <a:off x="179512" y="332656"/>
          <a:ext cx="8835213" cy="3695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155"/>
                <a:gridCol w="1849648"/>
                <a:gridCol w="352160"/>
                <a:gridCol w="1174249"/>
                <a:gridCol w="1364789"/>
                <a:gridCol w="1349394"/>
                <a:gridCol w="1296144"/>
                <a:gridCol w="1089674"/>
              </a:tblGrid>
              <a:tr h="251752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Образовање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326">
                <a:tc>
                  <a:txBody>
                    <a:bodyPr/>
                    <a:lstStyle/>
                    <a:p>
                      <a:r>
                        <a:rPr lang="sr-Cyrl-RS" dirty="0" smtClean="0"/>
                        <a:t>2.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Адаптација, санација и инвестиционо одржавање објекта Средње школе „17. септембар“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2.088.749,22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246.012.883,00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244.428.883,00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614">
                <a:tc>
                  <a:txBody>
                    <a:bodyPr/>
                    <a:lstStyle/>
                    <a:p>
                      <a:r>
                        <a:rPr lang="sr-Cyrl-RS" dirty="0" smtClean="0"/>
                        <a:t>3.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Адаптација, санација и инвестиционо одржавање објекта Основне школе „Миле Дубљевић“ у Бајевцу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900.669,92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106.080.903,10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74.087.332,17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39">
                <a:tc>
                  <a:txBody>
                    <a:bodyPr/>
                    <a:lstStyle/>
                    <a:p>
                      <a:r>
                        <a:rPr lang="sr-Cyrl-RS" dirty="0" smtClean="0"/>
                        <a:t>4.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школске спортске хале у Јабучју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264.832,74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31.192.000,00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30.400.000,00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66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Пројекат</a:t>
            </a:r>
            <a:r>
              <a:rPr lang="en-US" sz="3200" dirty="0"/>
              <a:t> </a:t>
            </a:r>
            <a:r>
              <a:rPr lang="en-US" sz="3200" dirty="0" smtClean="0"/>
              <a:t>”</a:t>
            </a:r>
            <a:r>
              <a:rPr lang="sr-Cyrl-RS" sz="3200" dirty="0" smtClean="0"/>
              <a:t>Изградња затвореног базена</a:t>
            </a:r>
            <a:r>
              <a:rPr lang="en-US" sz="3200" dirty="0" smtClean="0"/>
              <a:t>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CS" dirty="0"/>
              <a:t>У току су завршни радови на самој изградњи базена, изграђена је трафостаница, радови на партерном уређењу око базена су уговорени а планирана су и средства за изградњу </a:t>
            </a:r>
            <a:r>
              <a:rPr lang="sr-Cyrl-CS" dirty="0" smtClean="0"/>
              <a:t>котларнице</a:t>
            </a:r>
          </a:p>
          <a:p>
            <a:pPr algn="just"/>
            <a:r>
              <a:rPr lang="sr-Cyrl-CS" dirty="0" smtClean="0"/>
              <a:t> </a:t>
            </a:r>
            <a:r>
              <a:rPr lang="sr-Cyrl-CS" dirty="0"/>
              <a:t>Изградња трафостанице и котларнице за базен финансира се по Споразуму са ЈП „Електропривреда Србије“ – огранак РБ „Колубара“, а на основу Плана инвестиција површинског копа „Тамнава-Западно поље“ на подручју општине Лајковац.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0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err="1" smtClean="0"/>
              <a:t>Пројекат</a:t>
            </a:r>
            <a:r>
              <a:rPr lang="sr-Cyrl-RS" sz="3200" dirty="0" smtClean="0"/>
              <a:t>и</a:t>
            </a:r>
            <a:r>
              <a:rPr lang="en-US" sz="3200" dirty="0" smtClean="0"/>
              <a:t> ”</a:t>
            </a:r>
            <a:r>
              <a:rPr lang="sr-Cyrl-RS" sz="3200" dirty="0" smtClean="0"/>
              <a:t>Фекална канализација Словац и Боговађа и ППОВ Боговађа</a:t>
            </a:r>
            <a:r>
              <a:rPr lang="en-US" sz="3200" dirty="0" smtClean="0"/>
              <a:t>”</a:t>
            </a:r>
            <a:r>
              <a:rPr lang="sr-Cyrl-RS" sz="3200" dirty="0" smtClean="0"/>
              <a:t>и „Улагање у санацију, чишћење и уређење водотокова натериторији општине Лајковац“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sr-Cyrl-CS" sz="2000" dirty="0"/>
              <a:t>Пројектом изградње мреже фекалне канализације за насеља Словац и Непричава, која укључује гравитациону канализацију са две црпне станице и 4 колектора, решава се проблем одвођења отпадних вода које ће бити пречишћаване у ППОВ </a:t>
            </a:r>
            <a:r>
              <a:rPr lang="sr-Cyrl-CS" sz="2000" dirty="0" smtClean="0"/>
              <a:t>Словац</a:t>
            </a:r>
          </a:p>
          <a:p>
            <a:pPr algn="just" fontAlgn="base"/>
            <a:r>
              <a:rPr lang="sr-Cyrl-CS" sz="2000" dirty="0"/>
              <a:t>Изградња постројења за пречишћавање отпадних вода у Боговађи планирана је у циљу пречишћавања свих отпадних вода из насеља</a:t>
            </a:r>
            <a:r>
              <a:rPr lang="en-US" sz="2000" dirty="0"/>
              <a:t>, </a:t>
            </a:r>
            <a:r>
              <a:rPr lang="en-US" sz="2000" dirty="0" err="1"/>
              <a:t>које</a:t>
            </a:r>
            <a:r>
              <a:rPr lang="en-US" sz="2000" dirty="0"/>
              <a:t> </a:t>
            </a:r>
            <a:r>
              <a:rPr lang="en-US" sz="2000" dirty="0" err="1"/>
              <a:t>не</a:t>
            </a:r>
            <a:r>
              <a:rPr lang="en-US" sz="2000" dirty="0"/>
              <a:t> </a:t>
            </a:r>
            <a:r>
              <a:rPr lang="en-US" sz="2000" dirty="0" err="1"/>
              <a:t>смеју</a:t>
            </a:r>
            <a:r>
              <a:rPr lang="en-US" sz="2000" dirty="0"/>
              <a:t> </a:t>
            </a:r>
            <a:r>
              <a:rPr lang="en-US" sz="2000" dirty="0" err="1"/>
              <a:t>нарушити</a:t>
            </a:r>
            <a:r>
              <a:rPr lang="en-US" sz="2000" dirty="0"/>
              <a:t> </a:t>
            </a:r>
            <a:r>
              <a:rPr lang="en-US" sz="2000" dirty="0" err="1"/>
              <a:t>прописани</a:t>
            </a:r>
            <a:r>
              <a:rPr lang="en-US" sz="2000" dirty="0"/>
              <a:t> </a:t>
            </a:r>
            <a:r>
              <a:rPr lang="en-US" sz="2000" dirty="0" err="1"/>
              <a:t>квалитет</a:t>
            </a:r>
            <a:r>
              <a:rPr lang="en-US" sz="2000" dirty="0"/>
              <a:t> </a:t>
            </a:r>
            <a:r>
              <a:rPr lang="en-US" sz="2000" dirty="0" err="1"/>
              <a:t>воде</a:t>
            </a:r>
            <a:r>
              <a:rPr lang="en-US" sz="2000" dirty="0"/>
              <a:t> </a:t>
            </a:r>
            <a:r>
              <a:rPr lang="en-US" sz="2000" dirty="0" err="1"/>
              <a:t>реке</a:t>
            </a:r>
            <a:r>
              <a:rPr lang="en-US" sz="2000" dirty="0"/>
              <a:t> </a:t>
            </a:r>
            <a:r>
              <a:rPr lang="en-US" sz="2000" dirty="0" err="1" smtClean="0"/>
              <a:t>Љиг</a:t>
            </a:r>
            <a:endParaRPr lang="sr-Cyrl-RS" sz="2000" dirty="0" smtClean="0"/>
          </a:p>
          <a:p>
            <a:pPr algn="just" fontAlgn="base"/>
            <a:r>
              <a:rPr lang="en-US" sz="2000" dirty="0" err="1" smtClean="0"/>
              <a:t>Изградња</a:t>
            </a:r>
            <a:r>
              <a:rPr lang="en-US" sz="2000" dirty="0" smtClean="0"/>
              <a:t> </a:t>
            </a:r>
            <a:r>
              <a:rPr lang="en-US" sz="2000" dirty="0" err="1"/>
              <a:t>канализационе</a:t>
            </a:r>
            <a:r>
              <a:rPr lang="en-US" sz="2000" dirty="0"/>
              <a:t> </a:t>
            </a:r>
            <a:r>
              <a:rPr lang="en-US" sz="2000" dirty="0" err="1"/>
              <a:t>мреже</a:t>
            </a:r>
            <a:r>
              <a:rPr lang="en-US" sz="2000" dirty="0"/>
              <a:t>, </a:t>
            </a:r>
            <a:r>
              <a:rPr lang="en-US" sz="2000" dirty="0" err="1"/>
              <a:t>која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укључује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ППОВ </a:t>
            </a:r>
            <a:r>
              <a:rPr lang="en-US" sz="2000" dirty="0" err="1"/>
              <a:t>утицаће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чистију</a:t>
            </a:r>
            <a:r>
              <a:rPr lang="en-US" sz="2000" dirty="0"/>
              <a:t> </a:t>
            </a:r>
            <a:r>
              <a:rPr lang="en-US" sz="2000" dirty="0" err="1"/>
              <a:t>околину</a:t>
            </a:r>
            <a:r>
              <a:rPr lang="en-US" sz="2000" dirty="0"/>
              <a:t> и </a:t>
            </a:r>
            <a:r>
              <a:rPr lang="en-US" sz="2000" dirty="0" err="1"/>
              <a:t>самим</a:t>
            </a:r>
            <a:r>
              <a:rPr lang="en-US" sz="2000" dirty="0"/>
              <a:t> </a:t>
            </a:r>
            <a:r>
              <a:rPr lang="en-US" sz="2000" dirty="0" err="1"/>
              <a:t>тим</a:t>
            </a:r>
            <a:r>
              <a:rPr lang="en-US" sz="2000" dirty="0"/>
              <a:t> </a:t>
            </a:r>
            <a:r>
              <a:rPr lang="en-US" sz="2000" dirty="0" err="1"/>
              <a:t>удобнији</a:t>
            </a:r>
            <a:r>
              <a:rPr lang="en-US" sz="2000" dirty="0"/>
              <a:t> </a:t>
            </a:r>
            <a:r>
              <a:rPr lang="en-US" sz="2000" dirty="0" err="1"/>
              <a:t>живот</a:t>
            </a:r>
            <a:r>
              <a:rPr lang="en-US" sz="2000" dirty="0"/>
              <a:t>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становнике</a:t>
            </a:r>
            <a:r>
              <a:rPr lang="en-US" sz="2000" dirty="0"/>
              <a:t> </a:t>
            </a:r>
            <a:r>
              <a:rPr lang="en-US" sz="2000" dirty="0" err="1" smtClean="0"/>
              <a:t>Боговађе</a:t>
            </a:r>
            <a:endParaRPr lang="sr-Cyrl-RS" sz="2000" dirty="0" smtClean="0"/>
          </a:p>
          <a:p>
            <a:pPr algn="just" fontAlgn="base"/>
            <a:r>
              <a:rPr lang="en-US" sz="2000" dirty="0" err="1" smtClean="0"/>
              <a:t>Још</a:t>
            </a:r>
            <a:r>
              <a:rPr lang="en-US" sz="2000" dirty="0" smtClean="0"/>
              <a:t> </a:t>
            </a:r>
            <a:r>
              <a:rPr lang="en-US" sz="2000" dirty="0" err="1"/>
              <a:t>један</a:t>
            </a:r>
            <a:r>
              <a:rPr lang="en-US" sz="2000" dirty="0"/>
              <a:t> </a:t>
            </a:r>
            <a:r>
              <a:rPr lang="en-US" sz="2000" dirty="0" err="1"/>
              <a:t>значајан</a:t>
            </a:r>
            <a:r>
              <a:rPr lang="en-US" sz="2000" dirty="0"/>
              <a:t> </a:t>
            </a:r>
            <a:r>
              <a:rPr lang="en-US" sz="2000" dirty="0" err="1"/>
              <a:t>пројекат</a:t>
            </a:r>
            <a:r>
              <a:rPr lang="en-US" sz="2000" dirty="0"/>
              <a:t> у </a:t>
            </a:r>
            <a:r>
              <a:rPr lang="en-US" sz="2000" dirty="0" err="1"/>
              <a:t>овом</a:t>
            </a:r>
            <a:r>
              <a:rPr lang="en-US" sz="2000" dirty="0"/>
              <a:t> </a:t>
            </a:r>
            <a:r>
              <a:rPr lang="en-US" sz="2000" dirty="0" err="1"/>
              <a:t>сектору</a:t>
            </a:r>
            <a:r>
              <a:rPr lang="en-US" sz="2000" dirty="0"/>
              <a:t> </a:t>
            </a:r>
            <a:r>
              <a:rPr lang="en-US" sz="2000" dirty="0" err="1"/>
              <a:t>односи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улагање</a:t>
            </a:r>
            <a:r>
              <a:rPr lang="en-US" sz="2000" dirty="0"/>
              <a:t> у </a:t>
            </a:r>
            <a:r>
              <a:rPr lang="en-US" sz="2000" dirty="0" err="1"/>
              <a:t>санацију</a:t>
            </a:r>
            <a:r>
              <a:rPr lang="en-US" sz="2000" dirty="0"/>
              <a:t>, </a:t>
            </a:r>
            <a:r>
              <a:rPr lang="en-US" sz="2000" dirty="0" err="1"/>
              <a:t>чишћење</a:t>
            </a:r>
            <a:r>
              <a:rPr lang="en-US" sz="2000" dirty="0"/>
              <a:t> и </a:t>
            </a:r>
            <a:r>
              <a:rPr lang="en-US" sz="2000" dirty="0" err="1"/>
              <a:t>уређење</a:t>
            </a:r>
            <a:r>
              <a:rPr lang="en-US" sz="2000" dirty="0"/>
              <a:t> </a:t>
            </a:r>
            <a:r>
              <a:rPr lang="en-US" sz="2000" dirty="0" err="1"/>
              <a:t>водотокова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територији</a:t>
            </a:r>
            <a:r>
              <a:rPr lang="en-US" sz="2000" dirty="0"/>
              <a:t> </a:t>
            </a:r>
            <a:r>
              <a:rPr lang="en-US" sz="2000" dirty="0" err="1"/>
              <a:t>општине</a:t>
            </a:r>
            <a:r>
              <a:rPr lang="en-US" sz="2000" dirty="0"/>
              <a:t> </a:t>
            </a:r>
            <a:r>
              <a:rPr lang="en-US" sz="2000" dirty="0" err="1"/>
              <a:t>Лајковац</a:t>
            </a:r>
            <a:r>
              <a:rPr lang="en-US" sz="2000" dirty="0"/>
              <a:t>. </a:t>
            </a:r>
            <a:r>
              <a:rPr lang="en-US" sz="2000" dirty="0" err="1"/>
              <a:t>Пројекат</a:t>
            </a:r>
            <a:r>
              <a:rPr lang="en-US" sz="2000" dirty="0"/>
              <a:t> </a:t>
            </a:r>
            <a:r>
              <a:rPr lang="en-US" sz="2000" dirty="0" err="1"/>
              <a:t>обухвата</a:t>
            </a:r>
            <a:r>
              <a:rPr lang="sr-Cyrl-CS" sz="2000" dirty="0"/>
              <a:t> у</a:t>
            </a:r>
            <a:r>
              <a:rPr lang="en-US" sz="2000" dirty="0" err="1"/>
              <a:t>ређење</a:t>
            </a:r>
            <a:r>
              <a:rPr lang="en-US" sz="2000" dirty="0"/>
              <a:t> </a:t>
            </a:r>
            <a:r>
              <a:rPr lang="en-US" sz="2000" dirty="0" err="1"/>
              <a:t>речног</a:t>
            </a:r>
            <a:r>
              <a:rPr lang="en-US" sz="2000" dirty="0"/>
              <a:t> </a:t>
            </a:r>
            <a:r>
              <a:rPr lang="en-US" sz="2000" dirty="0" err="1"/>
              <a:t>тока</a:t>
            </a:r>
            <a:r>
              <a:rPr lang="en-US" sz="2000" dirty="0"/>
              <a:t> </a:t>
            </a:r>
            <a:r>
              <a:rPr lang="en-US" sz="2000" dirty="0" err="1"/>
              <a:t>реке</a:t>
            </a:r>
            <a:r>
              <a:rPr lang="en-US" sz="2000" dirty="0"/>
              <a:t> </a:t>
            </a:r>
            <a:r>
              <a:rPr lang="en-US" sz="2000" dirty="0" err="1"/>
              <a:t>Колубаре</a:t>
            </a:r>
            <a:r>
              <a:rPr lang="en-US" sz="2000" dirty="0"/>
              <a:t>, у </a:t>
            </a:r>
            <a:r>
              <a:rPr lang="en-US" sz="2000" dirty="0" err="1"/>
              <a:t>циљу</a:t>
            </a:r>
            <a:r>
              <a:rPr lang="en-US" sz="2000" dirty="0"/>
              <a:t> </a:t>
            </a:r>
            <a:r>
              <a:rPr lang="en-US" sz="2000" dirty="0" err="1"/>
              <a:t>регулације</a:t>
            </a:r>
            <a:r>
              <a:rPr lang="en-US" sz="2000" dirty="0"/>
              <a:t> </a:t>
            </a:r>
            <a:r>
              <a:rPr lang="en-US" sz="2000" dirty="0" err="1"/>
              <a:t>речног</a:t>
            </a:r>
            <a:r>
              <a:rPr lang="en-US" sz="2000" dirty="0"/>
              <a:t> </a:t>
            </a:r>
            <a:r>
              <a:rPr lang="en-US" sz="2000" dirty="0" err="1"/>
              <a:t>тока</a:t>
            </a:r>
            <a:r>
              <a:rPr lang="en-US" sz="2000" dirty="0"/>
              <a:t>, </a:t>
            </a:r>
            <a:r>
              <a:rPr lang="en-US" sz="2000" dirty="0" err="1"/>
              <a:t>заштите</a:t>
            </a:r>
            <a:r>
              <a:rPr lang="en-US" sz="2000" dirty="0"/>
              <a:t> </a:t>
            </a:r>
            <a:r>
              <a:rPr lang="en-US" sz="2000" dirty="0" err="1"/>
              <a:t>ерозивног</a:t>
            </a:r>
            <a:r>
              <a:rPr lang="en-US" sz="2000" dirty="0"/>
              <a:t> </a:t>
            </a:r>
            <a:r>
              <a:rPr lang="en-US" sz="2000" dirty="0" err="1"/>
              <a:t>подручја</a:t>
            </a:r>
            <a:r>
              <a:rPr lang="en-US" sz="2000" dirty="0"/>
              <a:t> у </a:t>
            </a:r>
            <a:r>
              <a:rPr lang="en-US" sz="2000" dirty="0" err="1"/>
              <a:t>приобаљу</a:t>
            </a:r>
            <a:r>
              <a:rPr lang="en-US" sz="2000" dirty="0"/>
              <a:t> и </a:t>
            </a:r>
            <a:r>
              <a:rPr lang="en-US" sz="2000" dirty="0" err="1"/>
              <a:t>заштите</a:t>
            </a:r>
            <a:r>
              <a:rPr lang="en-US" sz="2000" dirty="0"/>
              <a:t> </a:t>
            </a:r>
            <a:r>
              <a:rPr lang="en-US" sz="2000" dirty="0" err="1"/>
              <a:t>локалних</a:t>
            </a:r>
            <a:r>
              <a:rPr lang="en-US" sz="2000" dirty="0"/>
              <a:t> и </a:t>
            </a:r>
            <a:r>
              <a:rPr lang="en-US" sz="2000" dirty="0" err="1"/>
              <a:t>некатегорисаних</a:t>
            </a:r>
            <a:r>
              <a:rPr lang="en-US" sz="2000" dirty="0"/>
              <a:t> </a:t>
            </a:r>
            <a:r>
              <a:rPr lang="en-US" sz="2000" dirty="0" err="1"/>
              <a:t>путева</a:t>
            </a:r>
            <a:r>
              <a:rPr lang="en-US" sz="2000" dirty="0"/>
              <a:t> </a:t>
            </a:r>
            <a:r>
              <a:rPr lang="en-US" sz="2000" dirty="0" err="1"/>
              <a:t>поред</a:t>
            </a:r>
            <a:r>
              <a:rPr lang="en-US" sz="2000" dirty="0"/>
              <a:t> </a:t>
            </a:r>
            <a:r>
              <a:rPr lang="en-US" sz="2000" dirty="0" err="1"/>
              <a:t>обала</a:t>
            </a:r>
            <a:r>
              <a:rPr lang="en-US" sz="2000" dirty="0"/>
              <a:t> </a:t>
            </a:r>
            <a:r>
              <a:rPr lang="en-US" sz="2000" dirty="0" err="1"/>
              <a:t>водотокова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Пројекат „Реконструкције и санације водоводне мреже на територији насељеног места Лајковац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</a:t>
            </a:r>
            <a:r>
              <a:rPr lang="sr-Cyrl-RS" dirty="0" smtClean="0"/>
              <a:t>вим пројектом предвиђена </a:t>
            </a:r>
            <a:r>
              <a:rPr lang="sr-Cyrl-RS" dirty="0"/>
              <a:t>је реконструкција и санација цевовода у оквиру постојећег водоводног дистрибуционог система Лајковца који је саставни део планираног дугорочног развоја водоводног система дефинисаног Просторним планом општине </a:t>
            </a:r>
            <a:r>
              <a:rPr lang="sr-Cyrl-RS" dirty="0" smtClean="0"/>
              <a:t>Лајковац</a:t>
            </a:r>
          </a:p>
          <a:p>
            <a:r>
              <a:rPr lang="sr-Cyrl-RS" dirty="0" smtClean="0"/>
              <a:t> </a:t>
            </a:r>
            <a:r>
              <a:rPr lang="sr-Cyrl-RS" dirty="0"/>
              <a:t>Пројекат има за циљ квалитетније снабдевање водом кроз редукцију и боље управљање губицима у водоводној мрежи који проузрокују непотребно високе оперативне трошкове, нерационално коришћење ограничених водних ресурса и угрожавају нормално снабдевање </a:t>
            </a:r>
            <a:r>
              <a:rPr lang="sr-Cyrl-RS" dirty="0" smtClean="0"/>
              <a:t>водом</a:t>
            </a:r>
          </a:p>
          <a:p>
            <a:r>
              <a:rPr lang="sr-Cyrl-RS" dirty="0" smtClean="0"/>
              <a:t> </a:t>
            </a:r>
            <a:r>
              <a:rPr lang="sr-Cyrl-RS" dirty="0"/>
              <a:t>Израдом </a:t>
            </a:r>
            <a:r>
              <a:rPr lang="en-US" dirty="0"/>
              <a:t>SCADA</a:t>
            </a:r>
            <a:r>
              <a:rPr lang="sr-Cyrl-RS" dirty="0"/>
              <a:t> система решавају се проблеми неадекватног система праћења, контроле и управљања водоводним системом. Пројекат обухвата замену водоводних цеви пречника мањег од Ø100, замену азбестних цеви, замену цеви на деоницама са највећим бројем кварова у току године, замену водомера, нове прикључке и бустер </a:t>
            </a:r>
            <a:r>
              <a:rPr lang="sr-Cyrl-RS" dirty="0" smtClean="0"/>
              <a:t>станице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6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CS" sz="2400" dirty="0"/>
              <a:t>По Споразуму са ЈП „Електропривреда Србије“ – огранак РБ „Колубара о уређењу локација за расељавање грађана из насељеног места Скобаљ“ </a:t>
            </a:r>
            <a:r>
              <a:rPr lang="sr-Cyrl-CS" sz="2400" dirty="0" smtClean="0"/>
              <a:t>финансирају се следећи пројекти: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/>
              <a:t>Изградња потисно-дистрибуционог цевовода и пратећих објеката у систему </a:t>
            </a:r>
            <a:r>
              <a:rPr lang="sr-Cyrl-RS" dirty="0" smtClean="0"/>
              <a:t>Непричава-Лајковац-Ћелије</a:t>
            </a:r>
          </a:p>
          <a:p>
            <a:r>
              <a:rPr lang="sr-Cyrl-RS" dirty="0"/>
              <a:t>Изградња дистрибутивне водоводне мреже и пратећих објеката на сеоском подручју на територији општине Лајковац (Врачевић, Доњи Лајковац, Боговађа</a:t>
            </a:r>
            <a:r>
              <a:rPr lang="sr-Cyrl-RS" dirty="0" smtClean="0"/>
              <a:t>)</a:t>
            </a:r>
          </a:p>
          <a:p>
            <a:r>
              <a:rPr lang="sr-Cyrl-RS" dirty="0"/>
              <a:t>Опремање бунара у Горњем крају Јабучја са постројењем за пречишћавање пијаће воде, хидростаницом и  </a:t>
            </a:r>
            <a:r>
              <a:rPr lang="sr-Cyrl-RS" dirty="0" smtClean="0"/>
              <a:t>резервоаром</a:t>
            </a:r>
          </a:p>
          <a:p>
            <a:r>
              <a:rPr lang="sr-Cyrl-RS" dirty="0"/>
              <a:t>Израда Плана генералне регулације за насељено место Јабучје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9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/>
              <a:t>Пројекат</a:t>
            </a:r>
            <a:r>
              <a:rPr lang="en-US" sz="3200" dirty="0"/>
              <a:t> </a:t>
            </a:r>
            <a:r>
              <a:rPr lang="en-US" sz="3200" dirty="0" smtClean="0"/>
              <a:t>”</a:t>
            </a:r>
            <a:r>
              <a:rPr lang="sr-Cyrl-RS" sz="3200" dirty="0" smtClean="0"/>
              <a:t>Изградња водоводне мреже Пепељевац-Стрмово-Придворица</a:t>
            </a:r>
            <a:r>
              <a:rPr lang="en-US" sz="3200" dirty="0" smtClean="0"/>
              <a:t>”</a:t>
            </a:r>
            <a:r>
              <a:rPr lang="sr-Cyrl-RS" sz="3200" dirty="0"/>
              <a:t> </a:t>
            </a:r>
            <a:r>
              <a:rPr lang="sr-Cyrl-RS" sz="3200" dirty="0" smtClean="0"/>
              <a:t>и „Изградња водоводне мреже у Јабучју“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3204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sr-Cyrl-RS" dirty="0" smtClean="0"/>
              <a:t>Први пројекат је саставни део </a:t>
            </a:r>
            <a:r>
              <a:rPr lang="en-US" dirty="0" err="1"/>
              <a:t>саставни</a:t>
            </a:r>
            <a:r>
              <a:rPr lang="en-US" dirty="0"/>
              <a:t> </a:t>
            </a:r>
            <a:r>
              <a:rPr lang="en-US" dirty="0" err="1"/>
              <a:t>део</a:t>
            </a:r>
            <a:r>
              <a:rPr lang="en-US" dirty="0"/>
              <a:t> </a:t>
            </a:r>
            <a:r>
              <a:rPr lang="en-US" dirty="0" err="1"/>
              <a:t>Колубарског</a:t>
            </a:r>
            <a:r>
              <a:rPr lang="en-US" dirty="0"/>
              <a:t> </a:t>
            </a:r>
            <a:r>
              <a:rPr lang="en-US" dirty="0" err="1"/>
              <a:t>регионалног</a:t>
            </a:r>
            <a:r>
              <a:rPr lang="en-US" dirty="0"/>
              <a:t> </a:t>
            </a:r>
            <a:r>
              <a:rPr lang="en-US" dirty="0" err="1"/>
              <a:t>система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снабдевање</a:t>
            </a:r>
            <a:r>
              <a:rPr lang="en-US" dirty="0"/>
              <a:t> </a:t>
            </a:r>
            <a:r>
              <a:rPr lang="en-US" dirty="0" err="1"/>
              <a:t>водом</a:t>
            </a:r>
            <a:r>
              <a:rPr lang="en-US" dirty="0"/>
              <a:t> „</a:t>
            </a:r>
            <a:r>
              <a:rPr lang="en-US" dirty="0" err="1" smtClean="0"/>
              <a:t>Стубо-Ровни</a:t>
            </a:r>
            <a:r>
              <a:rPr lang="sr-Cyrl-RS" dirty="0" smtClean="0"/>
              <a:t>“</a:t>
            </a:r>
          </a:p>
          <a:p>
            <a:pPr algn="just"/>
            <a:r>
              <a:rPr lang="sr-Cyrl-RS" dirty="0" smtClean="0"/>
              <a:t>Други пројекат </a:t>
            </a:r>
            <a:r>
              <a:rPr lang="en-US" dirty="0" err="1"/>
              <a:t>формирањем</a:t>
            </a:r>
            <a:r>
              <a:rPr lang="en-US" dirty="0"/>
              <a:t> </a:t>
            </a:r>
            <a:r>
              <a:rPr lang="en-US" dirty="0" err="1"/>
              <a:t>новог</a:t>
            </a:r>
            <a:r>
              <a:rPr lang="en-US" dirty="0"/>
              <a:t> </a:t>
            </a:r>
            <a:r>
              <a:rPr lang="en-US" dirty="0" err="1"/>
              <a:t>изворишта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постројењем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пречишћавање</a:t>
            </a:r>
            <a:r>
              <a:rPr lang="en-US" dirty="0"/>
              <a:t> </a:t>
            </a:r>
            <a:r>
              <a:rPr lang="en-US" dirty="0" err="1"/>
              <a:t>воде</a:t>
            </a:r>
            <a:r>
              <a:rPr lang="en-US" dirty="0"/>
              <a:t> и </a:t>
            </a:r>
            <a:r>
              <a:rPr lang="en-US" dirty="0" err="1"/>
              <a:t>постојећим</a:t>
            </a:r>
            <a:r>
              <a:rPr lang="en-US" dirty="0"/>
              <a:t> </a:t>
            </a:r>
            <a:r>
              <a:rPr lang="en-US" dirty="0" err="1"/>
              <a:t>резервоарским</a:t>
            </a:r>
            <a:r>
              <a:rPr lang="en-US" dirty="0"/>
              <a:t> </a:t>
            </a:r>
            <a:r>
              <a:rPr lang="en-US" dirty="0" err="1" smtClean="0"/>
              <a:t>просторима</a:t>
            </a:r>
            <a:endParaRPr lang="sr-Cyrl-RS" dirty="0" smtClean="0"/>
          </a:p>
          <a:p>
            <a:pPr algn="just"/>
            <a:r>
              <a:rPr lang="sr-Cyrl-CS" dirty="0"/>
              <a:t>Већи део средстава за финансирање ових пројеката за период </a:t>
            </a:r>
            <a:r>
              <a:rPr lang="sr-Cyrl-CS" dirty="0" smtClean="0"/>
              <a:t>2020-2022 </a:t>
            </a:r>
            <a:r>
              <a:rPr lang="sr-Cyrl-CS" dirty="0"/>
              <a:t>обезбеђен је по Споразуму са ЈП „Електропривреда Србије“ – огранак РБ „Колубара“, а по основу Плана инвестиција површинског копа „Тамнава-Западно поље“ на подручју општине Лајковац.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0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Пројекат</a:t>
            </a:r>
            <a:r>
              <a:rPr lang="en-US" dirty="0"/>
              <a:t> </a:t>
            </a:r>
            <a:r>
              <a:rPr lang="en-US" dirty="0" smtClean="0"/>
              <a:t>”</a:t>
            </a:r>
            <a:r>
              <a:rPr lang="sr-Cyrl-RS" dirty="0" smtClean="0"/>
              <a:t>Изградња сеоске куће у Пепељевцу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sr-Cyrl-CS" sz="2800" dirty="0"/>
              <a:t>Један део објекта користиће се као пословни простор месне заједнице Пепељевац, док ће се други део користити за културне садржаје и потребе ФК Пепељевац. Оцењује се да ће реализацијом овог пројекта бити задовољене друштвене потребе од значаја за општину Лајковац, а посебно корисничке циљне групе коју чине мештани Пепељевца на које ће се односити непосредни резултати </a:t>
            </a:r>
            <a:r>
              <a:rPr lang="sr-Cyrl-CS" sz="2800" dirty="0" smtClean="0"/>
              <a:t>пројекта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9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Шта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капитални</a:t>
            </a:r>
            <a:r>
              <a:rPr lang="en-US" dirty="0"/>
              <a:t> </a:t>
            </a:r>
            <a:r>
              <a:rPr lang="en-US" dirty="0" err="1"/>
              <a:t>пројекти</a:t>
            </a:r>
            <a:r>
              <a:rPr lang="en-US" dirty="0"/>
              <a:t>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latin typeface="Arial" charset="0"/>
              </a:rPr>
              <a:t>Капиталним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пројектом</a:t>
            </a:r>
            <a:r>
              <a:rPr lang="ru-RU" dirty="0">
                <a:latin typeface="Arial" charset="0"/>
              </a:rPr>
              <a:t> се </a:t>
            </a:r>
            <a:r>
              <a:rPr lang="ru-RU" dirty="0" err="1">
                <a:latin typeface="Arial" charset="0"/>
              </a:rPr>
              <a:t>поред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изградње</a:t>
            </a:r>
            <a:r>
              <a:rPr lang="ru-RU" dirty="0">
                <a:latin typeface="Arial" charset="0"/>
              </a:rPr>
              <a:t> и </a:t>
            </a:r>
            <a:r>
              <a:rPr lang="ru-RU" dirty="0" err="1">
                <a:latin typeface="Arial" charset="0"/>
              </a:rPr>
              <a:t>капиталног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одржавања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зграда</a:t>
            </a:r>
            <a:r>
              <a:rPr lang="ru-RU" dirty="0">
                <a:latin typeface="Arial" charset="0"/>
              </a:rPr>
              <a:t> и </a:t>
            </a:r>
            <a:r>
              <a:rPr lang="ru-RU" dirty="0" err="1">
                <a:latin typeface="Arial" charset="0"/>
              </a:rPr>
              <a:t>грађевинских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објеката</a:t>
            </a:r>
            <a:r>
              <a:rPr lang="ru-RU" dirty="0">
                <a:latin typeface="Arial" charset="0"/>
              </a:rPr>
              <a:t> инфраструктуре </a:t>
            </a:r>
            <a:r>
              <a:rPr lang="ru-RU" dirty="0" err="1">
                <a:latin typeface="Arial" charset="0"/>
              </a:rPr>
              <a:t>сматра</a:t>
            </a:r>
            <a:r>
              <a:rPr lang="ru-RU" dirty="0">
                <a:latin typeface="Arial" charset="0"/>
              </a:rPr>
              <a:t> и </a:t>
            </a:r>
            <a:r>
              <a:rPr lang="ru-RU" dirty="0" err="1">
                <a:latin typeface="Arial" charset="0"/>
              </a:rPr>
              <a:t>улaгaње</a:t>
            </a:r>
            <a:r>
              <a:rPr lang="ru-RU" dirty="0">
                <a:latin typeface="Arial" charset="0"/>
              </a:rPr>
              <a:t> у </a:t>
            </a:r>
            <a:r>
              <a:rPr lang="ru-RU" dirty="0" err="1">
                <a:latin typeface="Arial" charset="0"/>
              </a:rPr>
              <a:t>куповину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зграда</a:t>
            </a:r>
            <a:r>
              <a:rPr lang="ru-RU" dirty="0">
                <a:latin typeface="Arial" charset="0"/>
              </a:rPr>
              <a:t> и </a:t>
            </a:r>
            <a:r>
              <a:rPr lang="ru-RU" dirty="0" err="1">
                <a:latin typeface="Arial" charset="0"/>
              </a:rPr>
              <a:t>објеката</a:t>
            </a:r>
            <a:r>
              <a:rPr lang="ru-RU" dirty="0">
                <a:latin typeface="Arial" charset="0"/>
              </a:rPr>
              <a:t>, </a:t>
            </a:r>
            <a:r>
              <a:rPr lang="ru-RU" dirty="0" err="1">
                <a:latin typeface="Arial" charset="0"/>
              </a:rPr>
              <a:t>као</a:t>
            </a:r>
            <a:r>
              <a:rPr lang="ru-RU" dirty="0">
                <a:latin typeface="Arial" charset="0"/>
              </a:rPr>
              <a:t> и другу </a:t>
            </a:r>
            <a:r>
              <a:rPr lang="ru-RU" dirty="0" err="1">
                <a:latin typeface="Arial" charset="0"/>
              </a:rPr>
              <a:t>нeфинaнсиjску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имoвину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чији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је</a:t>
            </a:r>
            <a:r>
              <a:rPr lang="ru-RU" dirty="0">
                <a:latin typeface="Arial" charset="0"/>
              </a:rPr>
              <a:t> век </a:t>
            </a:r>
            <a:r>
              <a:rPr lang="ru-RU" dirty="0" err="1">
                <a:latin typeface="Arial" charset="0"/>
              </a:rPr>
              <a:t>трајања</a:t>
            </a:r>
            <a:r>
              <a:rPr lang="ru-RU" dirty="0">
                <a:latin typeface="Arial" charset="0"/>
              </a:rPr>
              <a:t>, </a:t>
            </a:r>
            <a:r>
              <a:rPr lang="ru-RU" dirty="0" err="1">
                <a:latin typeface="Arial" charset="0"/>
              </a:rPr>
              <a:t>односно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коришћења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дужи</a:t>
            </a:r>
            <a:r>
              <a:rPr lang="ru-RU" dirty="0">
                <a:latin typeface="Arial" charset="0"/>
              </a:rPr>
              <a:t> од </a:t>
            </a:r>
            <a:r>
              <a:rPr lang="ru-RU" dirty="0" err="1">
                <a:latin typeface="Arial" charset="0"/>
              </a:rPr>
              <a:t>једне</a:t>
            </a:r>
            <a:r>
              <a:rPr lang="ru-RU" dirty="0">
                <a:latin typeface="Arial" charset="0"/>
              </a:rPr>
              <a:t> године</a:t>
            </a:r>
            <a:r>
              <a:rPr lang="hr-HR" dirty="0">
                <a:latin typeface="Arial" charset="0"/>
              </a:rPr>
              <a:t>.</a:t>
            </a:r>
            <a:endParaRPr lang="ru-RU" dirty="0">
              <a:latin typeface="Arial" charset="0"/>
            </a:endParaRP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8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38573"/>
          </a:xfrm>
        </p:spPr>
        <p:txBody>
          <a:bodyPr>
            <a:normAutofit/>
          </a:bodyPr>
          <a:lstStyle/>
          <a:p>
            <a:r>
              <a:rPr lang="en-US" sz="2700" dirty="0" err="1" smtClean="0"/>
              <a:t>Пројек</a:t>
            </a:r>
            <a:r>
              <a:rPr lang="sr-Cyrl-RS" sz="2700" dirty="0" smtClean="0"/>
              <a:t>ти у сектору Саобраћаја и саобраћајне инфраструктуре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4"/>
          </a:xfrm>
        </p:spPr>
        <p:txBody>
          <a:bodyPr>
            <a:noAutofit/>
          </a:bodyPr>
          <a:lstStyle/>
          <a:p>
            <a:r>
              <a:rPr lang="sr-Cyrl-CS" sz="2000" dirty="0" smtClean="0"/>
              <a:t>У сектору Саобраћај и саобраћајна инфраструктура као</a:t>
            </a:r>
            <a:r>
              <a:rPr lang="en-US" sz="2000" dirty="0" err="1" smtClean="0"/>
              <a:t>примарни</a:t>
            </a:r>
            <a:r>
              <a:rPr lang="en-US" sz="2000" dirty="0" smtClean="0"/>
              <a:t> </a:t>
            </a:r>
            <a:r>
              <a:rPr lang="en-US" sz="2000" dirty="0" err="1"/>
              <a:t>задатак</a:t>
            </a:r>
            <a:r>
              <a:rPr lang="en-US" sz="2000" dirty="0"/>
              <a:t> </a:t>
            </a:r>
            <a:r>
              <a:rPr lang="en-US" sz="2000" dirty="0" err="1"/>
              <a:t>издваја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реконструкција</a:t>
            </a:r>
            <a:r>
              <a:rPr lang="en-US" sz="2000" dirty="0"/>
              <a:t> и </a:t>
            </a:r>
            <a:r>
              <a:rPr lang="en-US" sz="2000" dirty="0" err="1"/>
              <a:t>санација</a:t>
            </a:r>
            <a:r>
              <a:rPr lang="en-US" sz="2000" dirty="0"/>
              <a:t> </a:t>
            </a:r>
            <a:r>
              <a:rPr lang="en-US" sz="2000" dirty="0" err="1"/>
              <a:t>постојеће</a:t>
            </a:r>
            <a:r>
              <a:rPr lang="en-US" sz="2000" dirty="0"/>
              <a:t> </a:t>
            </a:r>
            <a:r>
              <a:rPr lang="en-US" sz="2000" dirty="0" err="1"/>
              <a:t>путне</a:t>
            </a:r>
            <a:r>
              <a:rPr lang="en-US" sz="2000" dirty="0"/>
              <a:t> </a:t>
            </a:r>
            <a:r>
              <a:rPr lang="en-US" sz="2000" dirty="0" err="1"/>
              <a:t>мреже</a:t>
            </a:r>
            <a:r>
              <a:rPr lang="en-US" sz="2000" dirty="0"/>
              <a:t> у </a:t>
            </a:r>
            <a:r>
              <a:rPr lang="en-US" sz="2000" dirty="0" err="1"/>
              <a:t>циљу</a:t>
            </a:r>
            <a:r>
              <a:rPr lang="en-US" sz="2000" dirty="0"/>
              <a:t> </a:t>
            </a:r>
            <a:r>
              <a:rPr lang="en-US" sz="2000" dirty="0" err="1"/>
              <a:t>спречавања</a:t>
            </a:r>
            <a:r>
              <a:rPr lang="en-US" sz="2000" dirty="0"/>
              <a:t> </a:t>
            </a:r>
            <a:r>
              <a:rPr lang="en-US" sz="2000" dirty="0" err="1"/>
              <a:t>њене</a:t>
            </a:r>
            <a:r>
              <a:rPr lang="en-US" sz="2000" dirty="0"/>
              <a:t> </a:t>
            </a:r>
            <a:r>
              <a:rPr lang="en-US" sz="2000" dirty="0" err="1"/>
              <a:t>даље</a:t>
            </a:r>
            <a:r>
              <a:rPr lang="en-US" sz="2000" dirty="0"/>
              <a:t> </a:t>
            </a:r>
            <a:r>
              <a:rPr lang="en-US" sz="2000" dirty="0" err="1"/>
              <a:t>деградације</a:t>
            </a:r>
            <a:r>
              <a:rPr lang="en-US" sz="2000" dirty="0"/>
              <a:t>, </a:t>
            </a:r>
            <a:r>
              <a:rPr lang="en-US" sz="2000" dirty="0" err="1"/>
              <a:t>као</a:t>
            </a:r>
            <a:r>
              <a:rPr lang="en-US" sz="2000" dirty="0"/>
              <a:t> и </a:t>
            </a:r>
            <a:r>
              <a:rPr lang="en-US" sz="2000" dirty="0" err="1"/>
              <a:t>трасирање</a:t>
            </a:r>
            <a:r>
              <a:rPr lang="en-US" sz="2000" dirty="0"/>
              <a:t> </a:t>
            </a:r>
            <a:r>
              <a:rPr lang="en-US" sz="2000" dirty="0" err="1"/>
              <a:t>нових</a:t>
            </a:r>
            <a:r>
              <a:rPr lang="en-US" sz="2000" dirty="0"/>
              <a:t> </a:t>
            </a:r>
            <a:r>
              <a:rPr lang="en-US" sz="2000" dirty="0" err="1" smtClean="0"/>
              <a:t>саобраћајница</a:t>
            </a:r>
            <a:endParaRPr lang="sr-Cyrl-RS" sz="2000" dirty="0"/>
          </a:p>
          <a:p>
            <a:r>
              <a:rPr lang="en-US" sz="2000" dirty="0" smtClean="0"/>
              <a:t> </a:t>
            </a:r>
            <a:r>
              <a:rPr lang="en-US" sz="2000" dirty="0"/>
              <a:t>У </a:t>
            </a:r>
            <a:r>
              <a:rPr lang="en-US" sz="2000" dirty="0" err="1"/>
              <a:t>том</a:t>
            </a:r>
            <a:r>
              <a:rPr lang="en-US" sz="2000" dirty="0"/>
              <a:t> </a:t>
            </a:r>
            <a:r>
              <a:rPr lang="en-US" sz="2000" dirty="0" err="1"/>
              <a:t>циљу</a:t>
            </a:r>
            <a:r>
              <a:rPr lang="en-US" sz="2000" dirty="0"/>
              <a:t> </a:t>
            </a:r>
            <a:r>
              <a:rPr lang="en-US" sz="2000" dirty="0" err="1"/>
              <a:t>предвиђен</a:t>
            </a:r>
            <a:r>
              <a:rPr lang="en-US" sz="2000" dirty="0"/>
              <a:t> </a:t>
            </a:r>
            <a:r>
              <a:rPr lang="en-US" sz="2000" dirty="0" err="1"/>
              <a:t>је</a:t>
            </a:r>
            <a:r>
              <a:rPr lang="en-US" sz="2000" dirty="0"/>
              <a:t> </a:t>
            </a:r>
            <a:r>
              <a:rPr lang="en-US" sz="2000" dirty="0" err="1"/>
              <a:t>пројекат</a:t>
            </a:r>
            <a:r>
              <a:rPr lang="en-US" sz="2000" dirty="0"/>
              <a:t> </a:t>
            </a:r>
            <a:r>
              <a:rPr lang="en-US" sz="2000" dirty="0" err="1"/>
              <a:t>рахабилитације</a:t>
            </a:r>
            <a:r>
              <a:rPr lang="en-US" sz="2000" dirty="0"/>
              <a:t>, </a:t>
            </a:r>
            <a:r>
              <a:rPr lang="en-US" sz="2000" dirty="0" err="1"/>
              <a:t>који</a:t>
            </a:r>
            <a:r>
              <a:rPr lang="en-US" sz="2000" dirty="0"/>
              <a:t> </a:t>
            </a:r>
            <a:r>
              <a:rPr lang="en-US" sz="2000" dirty="0" err="1"/>
              <a:t>обухвата</a:t>
            </a:r>
            <a:r>
              <a:rPr lang="en-US" sz="2000" dirty="0"/>
              <a:t> </a:t>
            </a:r>
            <a:r>
              <a:rPr lang="en-US" sz="2000" dirty="0" err="1"/>
              <a:t>улице</a:t>
            </a:r>
            <a:r>
              <a:rPr lang="en-US" sz="2000" dirty="0"/>
              <a:t> </a:t>
            </a:r>
            <a:r>
              <a:rPr lang="en-US" sz="2000" dirty="0" err="1"/>
              <a:t>Краља</a:t>
            </a:r>
            <a:r>
              <a:rPr lang="en-US" sz="2000" dirty="0"/>
              <a:t> </a:t>
            </a:r>
            <a:r>
              <a:rPr lang="en-US" sz="2000" dirty="0" err="1"/>
              <a:t>Милутина</a:t>
            </a:r>
            <a:r>
              <a:rPr lang="en-US" sz="2000" dirty="0"/>
              <a:t>, </a:t>
            </a:r>
            <a:r>
              <a:rPr lang="en-US" sz="2000" dirty="0" err="1"/>
              <a:t>Петра</a:t>
            </a:r>
            <a:r>
              <a:rPr lang="en-US" sz="2000" dirty="0"/>
              <a:t> </a:t>
            </a:r>
            <a:r>
              <a:rPr lang="en-US" sz="2000" dirty="0" err="1"/>
              <a:t>Бојовића</a:t>
            </a:r>
            <a:r>
              <a:rPr lang="en-US" sz="2000" dirty="0"/>
              <a:t> и </a:t>
            </a:r>
            <a:r>
              <a:rPr lang="en-US" sz="2000" dirty="0" err="1"/>
              <a:t>Гргура</a:t>
            </a:r>
            <a:r>
              <a:rPr lang="en-US" sz="2000" dirty="0"/>
              <a:t> </a:t>
            </a:r>
            <a:r>
              <a:rPr lang="en-US" sz="2000" dirty="0" err="1"/>
              <a:t>Бранковића</a:t>
            </a:r>
            <a:r>
              <a:rPr lang="en-US" sz="2000" dirty="0"/>
              <a:t> у </a:t>
            </a:r>
            <a:r>
              <a:rPr lang="en-US" sz="2000" dirty="0" err="1"/>
              <a:t>Лајковцу</a:t>
            </a:r>
            <a:r>
              <a:rPr lang="en-US" sz="2000" dirty="0"/>
              <a:t>, </a:t>
            </a:r>
            <a:r>
              <a:rPr lang="en-US" sz="2000" dirty="0" err="1"/>
              <a:t>као</a:t>
            </a:r>
            <a:r>
              <a:rPr lang="en-US" sz="2000" dirty="0"/>
              <a:t> и </a:t>
            </a:r>
            <a:r>
              <a:rPr lang="en-US" sz="2000" dirty="0" err="1"/>
              <a:t>локалне</a:t>
            </a:r>
            <a:r>
              <a:rPr lang="en-US" sz="2000" dirty="0"/>
              <a:t> и </a:t>
            </a:r>
            <a:r>
              <a:rPr lang="en-US" sz="2000" dirty="0" err="1"/>
              <a:t>некатегорисане</a:t>
            </a:r>
            <a:r>
              <a:rPr lang="en-US" sz="2000" dirty="0"/>
              <a:t> </a:t>
            </a:r>
            <a:r>
              <a:rPr lang="en-US" sz="2000" dirty="0" err="1"/>
              <a:t>путеве</a:t>
            </a:r>
            <a:r>
              <a:rPr lang="en-US" sz="2000" dirty="0"/>
              <a:t> у </a:t>
            </a:r>
            <a:r>
              <a:rPr lang="en-US" sz="2000" dirty="0" err="1"/>
              <a:t>неколико</a:t>
            </a:r>
            <a:r>
              <a:rPr lang="en-US" sz="2000" dirty="0"/>
              <a:t> </a:t>
            </a:r>
            <a:r>
              <a:rPr lang="en-US" sz="2000" dirty="0" err="1"/>
              <a:t>села</a:t>
            </a:r>
            <a:r>
              <a:rPr lang="en-US" sz="2000" dirty="0" smtClean="0"/>
              <a:t>.</a:t>
            </a:r>
            <a:endParaRPr lang="sr-Cyrl-RS" sz="2000" dirty="0" smtClean="0"/>
          </a:p>
          <a:p>
            <a:r>
              <a:rPr lang="en-US" sz="2000" dirty="0" smtClean="0"/>
              <a:t> </a:t>
            </a:r>
            <a:r>
              <a:rPr lang="en-US" sz="2000" dirty="0" err="1"/>
              <a:t>Планира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и </a:t>
            </a:r>
            <a:r>
              <a:rPr lang="en-US" sz="2000" dirty="0" err="1"/>
              <a:t>реконструкција</a:t>
            </a:r>
            <a:r>
              <a:rPr lang="en-US" sz="2000" dirty="0"/>
              <a:t> </a:t>
            </a:r>
            <a:r>
              <a:rPr lang="en-US" sz="2000" dirty="0" err="1"/>
              <a:t>локалног</a:t>
            </a:r>
            <a:r>
              <a:rPr lang="en-US" sz="2000" dirty="0"/>
              <a:t> </a:t>
            </a:r>
            <a:r>
              <a:rPr lang="en-US" sz="2000" dirty="0" err="1"/>
              <a:t>некатегорисаног</a:t>
            </a:r>
            <a:r>
              <a:rPr lang="en-US" sz="2000" dirty="0"/>
              <a:t> </a:t>
            </a:r>
            <a:r>
              <a:rPr lang="en-US" sz="2000" dirty="0" err="1"/>
              <a:t>пута</a:t>
            </a:r>
            <a:r>
              <a:rPr lang="en-US" sz="2000" dirty="0"/>
              <a:t>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Протиће</a:t>
            </a:r>
            <a:r>
              <a:rPr lang="en-US" sz="2000" dirty="0"/>
              <a:t>, </a:t>
            </a:r>
            <a:r>
              <a:rPr lang="en-US" sz="1900" dirty="0" err="1"/>
              <a:t>који</a:t>
            </a:r>
            <a:r>
              <a:rPr lang="en-US" sz="2000" dirty="0"/>
              <a:t> </a:t>
            </a:r>
            <a:r>
              <a:rPr lang="en-US" sz="2000" dirty="0" err="1"/>
              <a:t>је</a:t>
            </a:r>
            <a:r>
              <a:rPr lang="en-US" sz="2000" dirty="0"/>
              <a:t> </a:t>
            </a:r>
            <a:r>
              <a:rPr lang="en-US" sz="2000" dirty="0" err="1"/>
              <a:t>значајан</a:t>
            </a:r>
            <a:r>
              <a:rPr lang="en-US" sz="2000" dirty="0"/>
              <a:t>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мештане</a:t>
            </a:r>
            <a:r>
              <a:rPr lang="en-US" sz="2000" dirty="0"/>
              <a:t> </a:t>
            </a:r>
            <a:r>
              <a:rPr lang="en-US" sz="2000" dirty="0" err="1"/>
              <a:t>јер</a:t>
            </a:r>
            <a:r>
              <a:rPr lang="en-US" sz="2000" dirty="0"/>
              <a:t> </a:t>
            </a:r>
            <a:r>
              <a:rPr lang="en-US" sz="2000" dirty="0" err="1"/>
              <a:t>спаја</a:t>
            </a:r>
            <a:r>
              <a:rPr lang="en-US" sz="2000" dirty="0"/>
              <a:t> </a:t>
            </a:r>
            <a:r>
              <a:rPr lang="en-US" sz="2000" dirty="0" err="1"/>
              <a:t>два</a:t>
            </a:r>
            <a:r>
              <a:rPr lang="en-US" sz="2000" dirty="0"/>
              <a:t> </a:t>
            </a:r>
            <a:r>
              <a:rPr lang="en-US" sz="2000" dirty="0" err="1"/>
              <a:t>краја</a:t>
            </a:r>
            <a:r>
              <a:rPr lang="en-US" sz="2000" dirty="0"/>
              <a:t> </a:t>
            </a:r>
            <a:r>
              <a:rPr lang="en-US" sz="2000" dirty="0" err="1"/>
              <a:t>Врачевића</a:t>
            </a:r>
            <a:r>
              <a:rPr lang="en-US" sz="2000" dirty="0"/>
              <a:t>. </a:t>
            </a:r>
            <a:r>
              <a:rPr lang="en-US" sz="2000" dirty="0" err="1"/>
              <a:t>Постојећу</a:t>
            </a:r>
            <a:r>
              <a:rPr lang="en-US" sz="2000" dirty="0"/>
              <a:t> </a:t>
            </a:r>
            <a:r>
              <a:rPr lang="en-US" sz="2000" dirty="0" err="1"/>
              <a:t>мрежу</a:t>
            </a:r>
            <a:r>
              <a:rPr lang="en-US" sz="2000" dirty="0"/>
              <a:t> </a:t>
            </a:r>
            <a:r>
              <a:rPr lang="en-US" sz="2000" dirty="0" err="1"/>
              <a:t>саобраћајница</a:t>
            </a:r>
            <a:r>
              <a:rPr lang="en-US" sz="2000" dirty="0"/>
              <a:t> </a:t>
            </a:r>
            <a:r>
              <a:rPr lang="en-US" sz="2000" dirty="0" err="1"/>
              <a:t>треба</a:t>
            </a:r>
            <a:r>
              <a:rPr lang="en-US" sz="2000" dirty="0"/>
              <a:t> </a:t>
            </a:r>
            <a:r>
              <a:rPr lang="en-US" sz="2000" dirty="0" err="1"/>
              <a:t>допунити</a:t>
            </a:r>
            <a:r>
              <a:rPr lang="en-US" sz="2000" dirty="0"/>
              <a:t> </a:t>
            </a:r>
            <a:r>
              <a:rPr lang="en-US" sz="2000" dirty="0" err="1"/>
              <a:t>новим</a:t>
            </a:r>
            <a:r>
              <a:rPr lang="en-US" sz="2000" dirty="0"/>
              <a:t> </a:t>
            </a:r>
            <a:r>
              <a:rPr lang="en-US" sz="2000" dirty="0" err="1"/>
              <a:t>трасама</a:t>
            </a:r>
            <a:r>
              <a:rPr lang="en-US" sz="2000" dirty="0"/>
              <a:t>, </a:t>
            </a:r>
            <a:r>
              <a:rPr lang="en-US" sz="2000" dirty="0" err="1"/>
              <a:t>које</a:t>
            </a:r>
            <a:r>
              <a:rPr lang="en-US" sz="2000" dirty="0"/>
              <a:t> </a:t>
            </a:r>
            <a:r>
              <a:rPr lang="en-US" sz="2000" dirty="0" err="1"/>
              <a:t>ће</a:t>
            </a:r>
            <a:r>
              <a:rPr lang="en-US" sz="2000" dirty="0"/>
              <a:t> </a:t>
            </a:r>
            <a:r>
              <a:rPr lang="en-US" sz="2000" dirty="0" err="1"/>
              <a:t>пратити</a:t>
            </a:r>
            <a:r>
              <a:rPr lang="en-US" sz="2000" dirty="0"/>
              <a:t> </a:t>
            </a:r>
            <a:r>
              <a:rPr lang="en-US" sz="2000" dirty="0" err="1"/>
              <a:t>планирани</a:t>
            </a:r>
            <a:r>
              <a:rPr lang="en-US" sz="2000" dirty="0"/>
              <a:t> </a:t>
            </a:r>
            <a:r>
              <a:rPr lang="en-US" sz="2000" dirty="0" err="1"/>
              <a:t>развој</a:t>
            </a:r>
            <a:r>
              <a:rPr lang="en-US" sz="2000" dirty="0"/>
              <a:t> </a:t>
            </a:r>
            <a:r>
              <a:rPr lang="en-US" sz="2000" dirty="0" err="1"/>
              <a:t>насеља</a:t>
            </a:r>
            <a:r>
              <a:rPr lang="en-US" sz="2000" dirty="0"/>
              <a:t> </a:t>
            </a:r>
            <a:r>
              <a:rPr lang="en-US" sz="2000" dirty="0" err="1"/>
              <a:t>па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у </a:t>
            </a:r>
            <a:r>
              <a:rPr lang="en-US" sz="2000" dirty="0" err="1"/>
              <a:t>том</a:t>
            </a:r>
            <a:r>
              <a:rPr lang="en-US" sz="2000" dirty="0"/>
              <a:t> </a:t>
            </a:r>
            <a:r>
              <a:rPr lang="en-US" sz="2000" dirty="0" err="1"/>
              <a:t>циљу</a:t>
            </a:r>
            <a:r>
              <a:rPr lang="en-US" sz="2000" dirty="0"/>
              <a:t> </a:t>
            </a:r>
            <a:r>
              <a:rPr lang="en-US" sz="2000" dirty="0" err="1"/>
              <a:t>планира</a:t>
            </a:r>
            <a:r>
              <a:rPr lang="en-US" sz="2000" dirty="0"/>
              <a:t> </a:t>
            </a:r>
            <a:r>
              <a:rPr lang="en-US" sz="2000" dirty="0" err="1"/>
              <a:t>изградња</a:t>
            </a:r>
            <a:r>
              <a:rPr lang="en-US" sz="2000" dirty="0"/>
              <a:t> </a:t>
            </a:r>
            <a:r>
              <a:rPr lang="en-US" sz="2000" dirty="0" err="1"/>
              <a:t>нових</a:t>
            </a:r>
            <a:r>
              <a:rPr lang="en-US" sz="2000" dirty="0"/>
              <a:t> </a:t>
            </a:r>
            <a:r>
              <a:rPr lang="en-US" sz="2000" dirty="0" err="1"/>
              <a:t>улица</a:t>
            </a:r>
            <a:r>
              <a:rPr lang="en-US" sz="2000" dirty="0"/>
              <a:t> у </a:t>
            </a:r>
            <a:r>
              <a:rPr lang="en-US" sz="2000" dirty="0" err="1"/>
              <a:t>Војном</a:t>
            </a:r>
            <a:r>
              <a:rPr lang="en-US" sz="2000" dirty="0"/>
              <a:t> </a:t>
            </a:r>
            <a:r>
              <a:rPr lang="en-US" sz="2000" dirty="0" err="1"/>
              <a:t>кругу</a:t>
            </a:r>
            <a:r>
              <a:rPr lang="en-US" sz="2000" dirty="0"/>
              <a:t> </a:t>
            </a:r>
            <a:r>
              <a:rPr lang="en-US" sz="2000" dirty="0" err="1"/>
              <a:t>које</a:t>
            </a:r>
            <a:r>
              <a:rPr lang="en-US" sz="2000" dirty="0"/>
              <a:t> </a:t>
            </a:r>
            <a:r>
              <a:rPr lang="en-US" sz="2000" dirty="0" err="1"/>
              <a:t>ће</a:t>
            </a:r>
            <a:r>
              <a:rPr lang="en-US" sz="2000" dirty="0"/>
              <a:t> </a:t>
            </a:r>
            <a:r>
              <a:rPr lang="en-US" sz="2000" dirty="0" err="1"/>
              <a:t>омогућити</a:t>
            </a:r>
            <a:r>
              <a:rPr lang="en-US" sz="2000" dirty="0"/>
              <a:t> </a:t>
            </a:r>
            <a:r>
              <a:rPr lang="ru-RU" sz="2000" dirty="0"/>
              <a:t>ефикасније инфраструктурно (саобраћајно) повезивање појединих зона и потеза у оквиру градског </a:t>
            </a:r>
            <a:r>
              <a:rPr lang="ru-RU" sz="2000" dirty="0" smtClean="0"/>
              <a:t>подручја.</a:t>
            </a:r>
          </a:p>
          <a:p>
            <a:r>
              <a:rPr lang="ru-RU" sz="2000" dirty="0" smtClean="0"/>
              <a:t>Пројекат </a:t>
            </a:r>
            <a:r>
              <a:rPr lang="ru-RU" sz="2000" dirty="0"/>
              <a:t>изградње улице која повезује улицу Вука Караџића и Извиђачку</a:t>
            </a:r>
            <a:r>
              <a:rPr lang="en-US" sz="2000" dirty="0"/>
              <a:t> </a:t>
            </a:r>
            <a:r>
              <a:rPr lang="en-US" sz="2000" dirty="0" err="1"/>
              <a:t>је</a:t>
            </a:r>
            <a:r>
              <a:rPr lang="en-US" sz="2000" dirty="0"/>
              <a:t> </a:t>
            </a:r>
            <a:r>
              <a:rPr lang="en-US" sz="2000" dirty="0" err="1"/>
              <a:t>још</a:t>
            </a:r>
            <a:r>
              <a:rPr lang="en-US" sz="2000" dirty="0"/>
              <a:t> </a:t>
            </a:r>
            <a:r>
              <a:rPr lang="en-US" sz="2000" dirty="0" err="1"/>
              <a:t>један</a:t>
            </a:r>
            <a:r>
              <a:rPr lang="en-US" sz="2000" dirty="0"/>
              <a:t> </a:t>
            </a:r>
            <a:r>
              <a:rPr lang="en-US" sz="2000" dirty="0" err="1"/>
              <a:t>од</a:t>
            </a:r>
            <a:r>
              <a:rPr lang="en-US" sz="2000" dirty="0"/>
              <a:t> </a:t>
            </a:r>
            <a:r>
              <a:rPr lang="en-US" sz="2000" dirty="0" err="1"/>
              <a:t>нових</a:t>
            </a:r>
            <a:r>
              <a:rPr lang="en-US" sz="2000" dirty="0"/>
              <a:t> </a:t>
            </a:r>
            <a:r>
              <a:rPr lang="en-US" sz="2000" dirty="0" err="1"/>
              <a:t>пројеката</a:t>
            </a:r>
            <a:r>
              <a:rPr lang="en-US" sz="2000" dirty="0"/>
              <a:t>, </a:t>
            </a:r>
            <a:r>
              <a:rPr lang="en-US" sz="2000" dirty="0" err="1"/>
              <a:t>који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спроводи</a:t>
            </a:r>
            <a:r>
              <a:rPr lang="en-US" sz="2000" dirty="0"/>
              <a:t> у </a:t>
            </a:r>
            <a:r>
              <a:rPr lang="en-US" sz="2000" dirty="0" err="1"/>
              <a:t>циљу</a:t>
            </a:r>
            <a:r>
              <a:rPr lang="en-US" sz="2000" dirty="0"/>
              <a:t> </a:t>
            </a:r>
            <a:r>
              <a:rPr lang="en-US" sz="2000" dirty="0" err="1"/>
              <a:t>инфраструктурног</a:t>
            </a:r>
            <a:r>
              <a:rPr lang="en-US" sz="2000" dirty="0"/>
              <a:t> </a:t>
            </a:r>
            <a:r>
              <a:rPr lang="en-US" sz="2000" dirty="0" err="1"/>
              <a:t>опремања</a:t>
            </a:r>
            <a:r>
              <a:rPr lang="en-US" sz="2000" dirty="0"/>
              <a:t> </a:t>
            </a:r>
            <a:r>
              <a:rPr lang="en-US" sz="2000" dirty="0" err="1"/>
              <a:t>локација</a:t>
            </a:r>
            <a:r>
              <a:rPr lang="en-US" sz="2000" dirty="0"/>
              <a:t>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будућа</a:t>
            </a:r>
            <a:r>
              <a:rPr lang="en-US" sz="2000" dirty="0"/>
              <a:t> </a:t>
            </a:r>
            <a:r>
              <a:rPr lang="en-US" sz="2000" dirty="0" err="1"/>
              <a:t>расељавања</a:t>
            </a:r>
            <a:r>
              <a:rPr lang="en-US" sz="2000" dirty="0"/>
              <a:t> </a:t>
            </a:r>
            <a:r>
              <a:rPr lang="en-US" sz="2000" dirty="0" err="1"/>
              <a:t>становника</a:t>
            </a:r>
            <a:r>
              <a:rPr lang="en-US" sz="2000" dirty="0"/>
              <a:t> </a:t>
            </a:r>
            <a:r>
              <a:rPr lang="en-US" sz="2000" dirty="0" err="1"/>
              <a:t>из</a:t>
            </a:r>
            <a:r>
              <a:rPr lang="en-US" sz="2000" dirty="0"/>
              <a:t> </a:t>
            </a:r>
            <a:r>
              <a:rPr lang="en-US" sz="2000" dirty="0" err="1"/>
              <a:t>насељеног</a:t>
            </a:r>
            <a:r>
              <a:rPr lang="en-US" sz="2000" dirty="0"/>
              <a:t> </a:t>
            </a:r>
            <a:r>
              <a:rPr lang="en-US" sz="2000" dirty="0" err="1"/>
              <a:t>места</a:t>
            </a:r>
            <a:r>
              <a:rPr lang="en-US" sz="2000" dirty="0"/>
              <a:t> </a:t>
            </a:r>
            <a:r>
              <a:rPr lang="en-US" sz="2000" dirty="0" err="1"/>
              <a:t>Скобаљ</a:t>
            </a:r>
            <a:r>
              <a:rPr lang="en-US" sz="2000" dirty="0"/>
              <a:t> и </a:t>
            </a:r>
            <a:r>
              <a:rPr lang="en-US" sz="2000" dirty="0" err="1"/>
              <a:t>финансира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по</a:t>
            </a:r>
            <a:r>
              <a:rPr lang="en-US" sz="2000" dirty="0"/>
              <a:t> </a:t>
            </a:r>
            <a:r>
              <a:rPr lang="en-US" sz="2000" dirty="0" err="1"/>
              <a:t>Споразуму</a:t>
            </a:r>
            <a:r>
              <a:rPr lang="en-US" sz="2000" dirty="0"/>
              <a:t> </a:t>
            </a:r>
            <a:r>
              <a:rPr lang="en-US" sz="2000" dirty="0" err="1"/>
              <a:t>са</a:t>
            </a:r>
            <a:r>
              <a:rPr lang="en-US" sz="2000" dirty="0"/>
              <a:t> </a:t>
            </a:r>
            <a:r>
              <a:rPr lang="sr-Cyrl-CS" sz="2000" dirty="0"/>
              <a:t>ЈП „Електропривреда Србије“ – огранак РБ „Колубара</a:t>
            </a:r>
            <a:r>
              <a:rPr lang="sr-Cyrl-CS" sz="2000" dirty="0" smtClean="0"/>
              <a:t>“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3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Пројекти „</a:t>
            </a:r>
            <a:r>
              <a:rPr lang="sr-Cyrl-CS" sz="2800" dirty="0" smtClean="0"/>
              <a:t>Адаптације</a:t>
            </a:r>
            <a:r>
              <a:rPr lang="sr-Cyrl-CS" sz="2800" dirty="0"/>
              <a:t>, санације и инвестиционог одржавање објекта Средње школе „17. септембар“ у Лајковцу и Основне школе „Миле Дубљевић“ у </a:t>
            </a:r>
            <a:r>
              <a:rPr lang="sr-Cyrl-CS" sz="2800" dirty="0" smtClean="0"/>
              <a:t>Бајевцу“ и Пројекат „Изградња </a:t>
            </a:r>
            <a:r>
              <a:rPr lang="sr-Cyrl-CS" sz="2800" dirty="0"/>
              <a:t>школске спортске хале у </a:t>
            </a:r>
            <a:r>
              <a:rPr lang="sr-Cyrl-CS" sz="2800" dirty="0" smtClean="0"/>
              <a:t>Јабучју“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>
            <a:normAutofit/>
          </a:bodyPr>
          <a:lstStyle/>
          <a:p>
            <a:pPr algn="just"/>
            <a:r>
              <a:rPr lang="sr-Cyrl-CS" sz="2800" dirty="0"/>
              <a:t>Пројекти имају за циљ побољшање услова смештаја ђака у школским објектима и финансира их Канцеларија за јавна улагања у складу са Програмом обнове и унапређења објеката јавне намене у јавној својини у обасти образовања, здравства и социјалне заштите.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69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algn="just"/>
            <a:r>
              <a:rPr lang="x-none" dirty="0" smtClean="0"/>
              <a:t>Желимо </a:t>
            </a:r>
            <a:r>
              <a:rPr lang="x-none" dirty="0"/>
              <a:t>да Вам се захвалимо што сте издвојили време за</a:t>
            </a:r>
            <a:r>
              <a:rPr lang="hr-HR" dirty="0"/>
              <a:t> упознавање са нацртом Плана јавних инвестиција. </a:t>
            </a:r>
            <a:endParaRPr lang="sr-Cyrl-RS" dirty="0"/>
          </a:p>
          <a:p>
            <a:r>
              <a:rPr lang="x-none" dirty="0" smtClean="0"/>
              <a:t>Нацрт </a:t>
            </a:r>
            <a:r>
              <a:rPr lang="hr-HR" dirty="0"/>
              <a:t>Плана јавних инвестиција </a:t>
            </a:r>
            <a:r>
              <a:rPr lang="sr-Cyrl-RS" dirty="0" smtClean="0"/>
              <a:t>општине Лајковца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x-none" dirty="0" smtClean="0"/>
              <a:t>за </a:t>
            </a:r>
            <a:r>
              <a:rPr lang="hr-HR" dirty="0"/>
              <a:t>период од </a:t>
            </a:r>
            <a:r>
              <a:rPr lang="hr-HR" dirty="0" smtClean="0"/>
              <a:t>20</a:t>
            </a:r>
            <a:r>
              <a:rPr lang="sr-Cyrl-RS" dirty="0" smtClean="0"/>
              <a:t>20</a:t>
            </a:r>
            <a:r>
              <a:rPr lang="hr-HR" dirty="0" smtClean="0"/>
              <a:t> </a:t>
            </a:r>
            <a:r>
              <a:rPr lang="hr-HR" dirty="0"/>
              <a:t>до </a:t>
            </a:r>
            <a:r>
              <a:rPr lang="hr-HR" dirty="0" smtClean="0"/>
              <a:t>20</a:t>
            </a:r>
            <a:r>
              <a:rPr lang="sr-Cyrl-RS" dirty="0" smtClean="0"/>
              <a:t>22</a:t>
            </a:r>
            <a:r>
              <a:rPr lang="x-none" dirty="0" smtClean="0"/>
              <a:t>. </a:t>
            </a:r>
            <a:r>
              <a:rPr lang="x-none" dirty="0"/>
              <a:t>годин</a:t>
            </a:r>
            <a:r>
              <a:rPr lang="hr-HR" dirty="0" err="1"/>
              <a:t>е</a:t>
            </a:r>
            <a:r>
              <a:rPr lang="x-none" dirty="0"/>
              <a:t> можете преузети на следећем </a:t>
            </a:r>
            <a:r>
              <a:rPr lang="x-none" dirty="0" smtClean="0"/>
              <a:t>линку</a:t>
            </a:r>
            <a:r>
              <a:rPr lang="sr-Cyrl-RS" dirty="0" smtClean="0"/>
              <a:t> </a:t>
            </a:r>
            <a:r>
              <a:rPr lang="en-US" dirty="0">
                <a:hlinkClick r:id="rId2"/>
              </a:rPr>
              <a:t>http://www.lajkovac.org.rs/lokalna-samouprava/budzet/</a:t>
            </a:r>
            <a:endParaRPr lang="sr-Cyrl-RS" dirty="0"/>
          </a:p>
          <a:p>
            <a:pPr algn="just"/>
            <a:r>
              <a:rPr lang="ru-RU" dirty="0" smtClean="0"/>
              <a:t>Позивамо </a:t>
            </a:r>
            <a:r>
              <a:rPr lang="ru-RU" dirty="0" smtClean="0"/>
              <a:t>вас и да своје сугестије на Нацрт </a:t>
            </a:r>
            <a:r>
              <a:rPr lang="sr-Cyrl-RS" dirty="0" smtClean="0"/>
              <a:t>ПЈИ формулишете попуњавањем упитника који можете преузети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истом линку</a:t>
            </a:r>
            <a:endParaRPr lang="sr-Cyrl-RS" dirty="0" smtClean="0"/>
          </a:p>
          <a:p>
            <a:pPr marL="0" indent="0" algn="ctr">
              <a:buNone/>
            </a:pP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64219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Капитални</a:t>
            </a:r>
            <a:r>
              <a:rPr lang="en-US" dirty="0"/>
              <a:t> </a:t>
            </a:r>
            <a:r>
              <a:rPr lang="en-US" dirty="0" err="1"/>
              <a:t>пројекти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реализовани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у</a:t>
            </a:r>
            <a:r>
              <a:rPr lang="en-US" dirty="0"/>
              <a:t> </a:t>
            </a:r>
            <a:r>
              <a:rPr lang="en-US" dirty="0" err="1"/>
              <a:t>процесу</a:t>
            </a:r>
            <a:r>
              <a:rPr lang="en-US" dirty="0"/>
              <a:t> </a:t>
            </a:r>
            <a:r>
              <a:rPr lang="en-US" dirty="0" err="1"/>
              <a:t>имплементације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12976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Током</a:t>
            </a:r>
            <a:r>
              <a:rPr lang="en-US" dirty="0"/>
              <a:t> </a:t>
            </a:r>
            <a:r>
              <a:rPr lang="en-US" dirty="0" err="1"/>
              <a:t>претходне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године</a:t>
            </a:r>
            <a:r>
              <a:rPr lang="en-US" dirty="0"/>
              <a:t> (</a:t>
            </a:r>
            <a:r>
              <a:rPr lang="en-US" dirty="0" smtClean="0"/>
              <a:t>20</a:t>
            </a:r>
            <a:r>
              <a:rPr lang="sr-Cyrl-RS" dirty="0" smtClean="0"/>
              <a:t>1</a:t>
            </a:r>
            <a:r>
              <a:rPr lang="en-US" dirty="0" smtClean="0"/>
              <a:t>6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smtClean="0"/>
              <a:t>20</a:t>
            </a:r>
            <a:r>
              <a:rPr lang="sr-Cyrl-RS" dirty="0" smtClean="0"/>
              <a:t>1</a:t>
            </a:r>
            <a:r>
              <a:rPr lang="en-US" dirty="0" smtClean="0"/>
              <a:t>8) </a:t>
            </a:r>
            <a:r>
              <a:rPr lang="en-US" dirty="0" err="1"/>
              <a:t>реализовани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пројекти</a:t>
            </a:r>
            <a:r>
              <a:rPr lang="en-US" dirty="0"/>
              <a:t> у </a:t>
            </a:r>
            <a:r>
              <a:rPr lang="en-US" dirty="0" err="1"/>
              <a:t>вредности</a:t>
            </a:r>
            <a:r>
              <a:rPr lang="en-US" dirty="0"/>
              <a:t> </a:t>
            </a:r>
            <a:r>
              <a:rPr lang="en-US" dirty="0" err="1" smtClean="0"/>
              <a:t>од</a:t>
            </a:r>
            <a:r>
              <a:rPr lang="sr-Cyrl-RS" dirty="0" smtClean="0"/>
              <a:t>:</a:t>
            </a:r>
          </a:p>
          <a:p>
            <a:pPr marL="0" indent="0">
              <a:buNone/>
            </a:pPr>
            <a:r>
              <a:rPr lang="sr-Cyrl-RS" dirty="0" smtClean="0"/>
              <a:t>2016 година – 327.558.368,47 (23% од укупног буџета);</a:t>
            </a:r>
          </a:p>
          <a:p>
            <a:pPr marL="0" indent="0">
              <a:buNone/>
            </a:pPr>
            <a:r>
              <a:rPr lang="sr-Cyrl-RS" dirty="0" smtClean="0"/>
              <a:t>2017 година – 345.508.088,31 (24% од укупног буџета)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2018 </a:t>
            </a:r>
            <a:r>
              <a:rPr lang="sr-Cyrl-RS" dirty="0" smtClean="0"/>
              <a:t>година -  282.635.952,16 (20% од укупног буџета)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3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Законски</a:t>
            </a:r>
            <a:r>
              <a:rPr lang="en-US" dirty="0"/>
              <a:t> </a:t>
            </a:r>
            <a:r>
              <a:rPr lang="en-US" dirty="0" err="1"/>
              <a:t>оквир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усвајање</a:t>
            </a:r>
            <a:r>
              <a:rPr lang="en-US" dirty="0"/>
              <a:t> </a:t>
            </a:r>
            <a:r>
              <a:rPr lang="en-US" dirty="0" err="1"/>
              <a:t>Плана</a:t>
            </a:r>
            <a:r>
              <a:rPr lang="en-US" dirty="0"/>
              <a:t> </a:t>
            </a:r>
            <a:r>
              <a:rPr lang="en-US" dirty="0" err="1"/>
              <a:t>јавних</a:t>
            </a:r>
            <a:r>
              <a:rPr lang="en-US" dirty="0"/>
              <a:t> </a:t>
            </a:r>
            <a:r>
              <a:rPr lang="en-US" dirty="0" err="1"/>
              <a:t>инвестиција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Закон</a:t>
            </a:r>
            <a:r>
              <a:rPr lang="en-US" dirty="0"/>
              <a:t> </a:t>
            </a:r>
            <a:r>
              <a:rPr lang="en-US" dirty="0" err="1"/>
              <a:t>о</a:t>
            </a:r>
            <a:r>
              <a:rPr lang="en-US" dirty="0"/>
              <a:t> </a:t>
            </a:r>
            <a:r>
              <a:rPr lang="en-US" dirty="0" err="1"/>
              <a:t>буџетском</a:t>
            </a:r>
            <a:r>
              <a:rPr lang="en-US" dirty="0"/>
              <a:t> </a:t>
            </a:r>
            <a:r>
              <a:rPr lang="en-US" dirty="0" err="1"/>
              <a:t>систему</a:t>
            </a:r>
            <a:r>
              <a:rPr lang="en-US" dirty="0"/>
              <a:t> </a:t>
            </a:r>
            <a:r>
              <a:rPr lang="en-US" dirty="0" err="1"/>
              <a:t>Републике</a:t>
            </a:r>
            <a:r>
              <a:rPr lang="en-US" dirty="0"/>
              <a:t> </a:t>
            </a:r>
            <a:r>
              <a:rPr lang="en-US" dirty="0" err="1"/>
              <a:t>Србије</a:t>
            </a:r>
            <a:endParaRPr lang="en-US" dirty="0"/>
          </a:p>
          <a:p>
            <a:pPr algn="just"/>
            <a:r>
              <a:rPr lang="en-US" altLang="en-US" dirty="0" err="1"/>
              <a:t>Уредба</a:t>
            </a:r>
            <a:r>
              <a:rPr lang="en-US" altLang="en-US" dirty="0"/>
              <a:t> </a:t>
            </a:r>
            <a:r>
              <a:rPr lang="en-US" altLang="en-US" dirty="0" err="1"/>
              <a:t>о</a:t>
            </a:r>
            <a:r>
              <a:rPr lang="en-US" altLang="en-US" dirty="0"/>
              <a:t> </a:t>
            </a:r>
            <a:r>
              <a:rPr lang="en-US" altLang="en-US" dirty="0" err="1"/>
              <a:t>садржини</a:t>
            </a:r>
            <a:r>
              <a:rPr lang="en-US" altLang="en-US" dirty="0"/>
              <a:t>, </a:t>
            </a:r>
            <a:r>
              <a:rPr lang="en-US" altLang="en-US" dirty="0" err="1"/>
              <a:t>начину</a:t>
            </a:r>
            <a:r>
              <a:rPr lang="en-US" altLang="en-US" dirty="0"/>
              <a:t> </a:t>
            </a:r>
            <a:r>
              <a:rPr lang="en-US" altLang="en-US" dirty="0" err="1"/>
              <a:t>припреме</a:t>
            </a:r>
            <a:r>
              <a:rPr lang="en-US" altLang="en-US" dirty="0"/>
              <a:t> </a:t>
            </a:r>
            <a:r>
              <a:rPr lang="en-US" altLang="en-US" dirty="0" err="1"/>
              <a:t>и</a:t>
            </a:r>
            <a:r>
              <a:rPr lang="en-US" altLang="en-US" dirty="0"/>
              <a:t> </a:t>
            </a:r>
            <a:r>
              <a:rPr lang="en-US" altLang="en-US" dirty="0" err="1"/>
              <a:t>оцене</a:t>
            </a:r>
            <a:r>
              <a:rPr lang="en-US" altLang="en-US" dirty="0"/>
              <a:t>, </a:t>
            </a:r>
            <a:r>
              <a:rPr lang="en-US" altLang="en-US" dirty="0" err="1"/>
              <a:t>као</a:t>
            </a:r>
            <a:r>
              <a:rPr lang="en-US" altLang="en-US" dirty="0"/>
              <a:t> </a:t>
            </a:r>
            <a:r>
              <a:rPr lang="en-US" altLang="en-US" dirty="0" err="1"/>
              <a:t>и</a:t>
            </a:r>
            <a:r>
              <a:rPr lang="en-US" altLang="en-US" dirty="0"/>
              <a:t> </a:t>
            </a:r>
            <a:r>
              <a:rPr lang="en-US" altLang="en-US" dirty="0" err="1"/>
              <a:t>праћењу</a:t>
            </a:r>
            <a:r>
              <a:rPr lang="en-US" altLang="en-US" dirty="0"/>
              <a:t> </a:t>
            </a:r>
            <a:r>
              <a:rPr lang="en-US" altLang="en-US" dirty="0" err="1"/>
              <a:t>спровођења</a:t>
            </a:r>
            <a:r>
              <a:rPr lang="en-US" altLang="en-US" dirty="0"/>
              <a:t> </a:t>
            </a:r>
            <a:r>
              <a:rPr lang="en-US" altLang="en-US" dirty="0" err="1"/>
              <a:t>и</a:t>
            </a:r>
            <a:r>
              <a:rPr lang="en-US" altLang="en-US" dirty="0"/>
              <a:t> </a:t>
            </a:r>
            <a:r>
              <a:rPr lang="en-US" altLang="en-US" dirty="0" err="1"/>
              <a:t>извештавању</a:t>
            </a:r>
            <a:r>
              <a:rPr lang="en-US" altLang="en-US" dirty="0"/>
              <a:t> </a:t>
            </a:r>
            <a:r>
              <a:rPr lang="en-US" altLang="en-US" dirty="0" err="1"/>
              <a:t>о</a:t>
            </a:r>
            <a:r>
              <a:rPr lang="en-US" altLang="en-US" dirty="0"/>
              <a:t> </a:t>
            </a:r>
            <a:r>
              <a:rPr lang="en-US" altLang="en-US" dirty="0" err="1"/>
              <a:t>реализацији</a:t>
            </a:r>
            <a:r>
              <a:rPr lang="en-US" altLang="en-US" dirty="0"/>
              <a:t> </a:t>
            </a:r>
            <a:r>
              <a:rPr lang="en-US" altLang="en-US" dirty="0" err="1"/>
              <a:t>капиталних</a:t>
            </a:r>
            <a:r>
              <a:rPr lang="en-US" altLang="en-US" dirty="0"/>
              <a:t> </a:t>
            </a:r>
            <a:r>
              <a:rPr lang="en-US" altLang="en-US" dirty="0" err="1"/>
              <a:t>пројеката</a:t>
            </a:r>
            <a:r>
              <a:rPr lang="en-US" altLang="en-US" dirty="0"/>
              <a:t> ( </a:t>
            </a:r>
            <a:r>
              <a:rPr lang="en-US" altLang="en-US" dirty="0" err="1"/>
              <a:t>у</a:t>
            </a:r>
            <a:r>
              <a:rPr lang="en-US" altLang="en-US" dirty="0"/>
              <a:t> </a:t>
            </a:r>
            <a:r>
              <a:rPr lang="en-US" altLang="en-US" dirty="0" err="1"/>
              <a:t>даљем</a:t>
            </a:r>
            <a:r>
              <a:rPr lang="en-US" altLang="en-US" dirty="0"/>
              <a:t> </a:t>
            </a:r>
            <a:r>
              <a:rPr lang="en-US" altLang="en-US" dirty="0" err="1"/>
              <a:t>тексту</a:t>
            </a:r>
            <a:r>
              <a:rPr lang="en-US" altLang="en-US" dirty="0"/>
              <a:t> </a:t>
            </a:r>
            <a:r>
              <a:rPr lang="en-US" altLang="en-US" dirty="0" err="1"/>
              <a:t>Уредба</a:t>
            </a:r>
            <a:r>
              <a:rPr lang="en-US" altLang="en-US" dirty="0"/>
              <a:t>)</a:t>
            </a:r>
          </a:p>
          <a:p>
            <a:pPr algn="just"/>
            <a:r>
              <a:rPr lang="sr-Cyrl-RS" dirty="0" smtClean="0"/>
              <a:t>Правилник о садржини, роковима и поступку достављања инвестиционе документације за капиталне пројекте</a:t>
            </a:r>
          </a:p>
          <a:p>
            <a:pPr algn="just"/>
            <a:r>
              <a:rPr lang="sr-Cyrl-RS" dirty="0" smtClean="0"/>
              <a:t>Смернице и упутства </a:t>
            </a:r>
            <a:r>
              <a:rPr lang="sr-Latn-CS" dirty="0">
                <a:hlinkClick r:id="rId2"/>
              </a:rPr>
              <a:t>http://www.skgo.org</a:t>
            </a:r>
            <a:r>
              <a:rPr lang="sr-Latn-CS" dirty="0" smtClean="0">
                <a:hlinkClick r:id="rId2"/>
              </a:rPr>
              <a:t>/</a:t>
            </a:r>
            <a:r>
              <a:rPr lang="sr-Cyrl-RS" dirty="0" smtClean="0"/>
              <a:t> </a:t>
            </a:r>
          </a:p>
          <a:p>
            <a:pPr algn="just"/>
            <a:r>
              <a:rPr lang="sr-Cyrl-RS" dirty="0" smtClean="0"/>
              <a:t>Статут општине Лајковац</a:t>
            </a:r>
            <a:endParaRPr lang="en-US" dirty="0"/>
          </a:p>
          <a:p>
            <a:r>
              <a:rPr lang="sr-Cyrl-RS" dirty="0"/>
              <a:t>Пословник о раду </a:t>
            </a:r>
            <a:r>
              <a:rPr lang="sr-Cyrl-RS" dirty="0" smtClean="0"/>
              <a:t>општинског већа</a:t>
            </a:r>
            <a:endParaRPr lang="sr-Cyrl-RS" dirty="0"/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8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err="1"/>
              <a:t>Процес</a:t>
            </a:r>
            <a:r>
              <a:rPr lang="en-US" dirty="0"/>
              <a:t> </a:t>
            </a:r>
            <a:r>
              <a:rPr lang="en-US" dirty="0" err="1"/>
              <a:t>израде</a:t>
            </a:r>
            <a:r>
              <a:rPr lang="en-US" dirty="0"/>
              <a:t> ПЈИ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1" y="1928786"/>
            <a:ext cx="7715200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err="1">
                <a:latin typeface="Arial" charset="0"/>
              </a:rPr>
              <a:t>Уредба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садржини</a:t>
            </a:r>
            <a:r>
              <a:rPr lang="en-US" altLang="en-US" sz="2200" dirty="0">
                <a:latin typeface="Arial" charset="0"/>
              </a:rPr>
              <a:t>, </a:t>
            </a:r>
            <a:r>
              <a:rPr lang="en-US" altLang="en-US" sz="2200" dirty="0" err="1">
                <a:latin typeface="Arial" charset="0"/>
              </a:rPr>
              <a:t>начину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припреме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и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оцене</a:t>
            </a:r>
            <a:r>
              <a:rPr lang="en-US" altLang="en-US" sz="2200" dirty="0">
                <a:latin typeface="Arial" charset="0"/>
              </a:rPr>
              <a:t>, </a:t>
            </a:r>
            <a:r>
              <a:rPr lang="en-US" altLang="en-US" sz="2200" dirty="0" err="1">
                <a:latin typeface="Arial" charset="0"/>
              </a:rPr>
              <a:t>као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и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праћењу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спровођења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и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извештавању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реализацији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капиталних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пројеката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чија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примена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је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обавезна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од</a:t>
            </a:r>
            <a:r>
              <a:rPr lang="en-US" altLang="en-US" sz="2200" dirty="0">
                <a:latin typeface="Arial" charset="0"/>
              </a:rPr>
              <a:t> 1.јануара 2018. </a:t>
            </a:r>
            <a:r>
              <a:rPr lang="en-US" altLang="en-US" sz="2200" dirty="0" err="1">
                <a:latin typeface="Arial" charset="0"/>
              </a:rPr>
              <a:t>године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обавезује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јединице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локалне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самоуправе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да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донесу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План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јавних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инвестиција</a:t>
            </a:r>
            <a:r>
              <a:rPr lang="en-US" altLang="en-US" sz="2200" dirty="0">
                <a:latin typeface="Arial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План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јавних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инвестиција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је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вишегодишњи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документ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који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садржи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капиталне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пројекте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по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секторима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рангиране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према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приоритетима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годинама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роковима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годишњим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трошковима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и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предлозима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за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финансирање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. </a:t>
            </a:r>
            <a:endParaRPr lang="en-US" altLang="en-US" sz="2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6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Врсте</a:t>
            </a:r>
            <a:r>
              <a:rPr lang="en-US" dirty="0"/>
              <a:t> </a:t>
            </a:r>
            <a:r>
              <a:rPr lang="en-US" dirty="0" err="1"/>
              <a:t>предлагача</a:t>
            </a:r>
            <a:r>
              <a:rPr lang="en-US" dirty="0"/>
              <a:t> </a:t>
            </a:r>
            <a:r>
              <a:rPr lang="en-US" dirty="0" err="1"/>
              <a:t>капиталног</a:t>
            </a:r>
            <a:r>
              <a:rPr lang="en-US" dirty="0"/>
              <a:t> </a:t>
            </a:r>
            <a:r>
              <a:rPr lang="en-US" dirty="0" err="1"/>
              <a:t>пројекта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Уредба</a:t>
            </a:r>
            <a:r>
              <a:rPr lang="en-US" dirty="0"/>
              <a:t> </a:t>
            </a:r>
            <a:r>
              <a:rPr lang="en-US" dirty="0" err="1"/>
              <a:t>разликује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врсте</a:t>
            </a:r>
            <a:r>
              <a:rPr lang="en-US" dirty="0"/>
              <a:t> </a:t>
            </a:r>
            <a:r>
              <a:rPr lang="en-US" dirty="0" err="1"/>
              <a:t>предлагача</a:t>
            </a:r>
            <a:r>
              <a:rPr lang="en-US" dirty="0"/>
              <a:t> </a:t>
            </a:r>
            <a:r>
              <a:rPr lang="en-US" dirty="0" err="1"/>
              <a:t>капиталног</a:t>
            </a:r>
            <a:r>
              <a:rPr lang="en-US" dirty="0"/>
              <a:t> </a:t>
            </a:r>
            <a:r>
              <a:rPr lang="en-US" dirty="0" err="1"/>
              <a:t>пројекта</a:t>
            </a:r>
            <a:r>
              <a:rPr lang="en-US" dirty="0"/>
              <a:t>:</a:t>
            </a:r>
            <a:endParaRPr lang="sr-Cyrl-RS" dirty="0"/>
          </a:p>
          <a:p>
            <a:pPr marL="0" indent="0">
              <a:buNone/>
            </a:pPr>
            <a:endParaRPr lang="en-US" dirty="0"/>
          </a:p>
          <a:p>
            <a:pPr lvl="0">
              <a:buFont typeface="Wingdings" charset="2"/>
              <a:buChar char="Ø"/>
            </a:pPr>
            <a:r>
              <a:rPr lang="en-US" dirty="0" err="1">
                <a:solidFill>
                  <a:prstClr val="black"/>
                </a:solidFill>
              </a:rPr>
              <a:t>Предлагач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sr-Cyrl-RS" dirty="0"/>
              <a:t>идеје </a:t>
            </a:r>
            <a:r>
              <a:rPr lang="sr-Cyrl-RS" dirty="0">
                <a:solidFill>
                  <a:prstClr val="black"/>
                </a:solidFill>
              </a:rPr>
              <a:t>капиталног </a:t>
            </a:r>
            <a:r>
              <a:rPr lang="en-US" dirty="0" err="1">
                <a:solidFill>
                  <a:prstClr val="black"/>
                </a:solidFill>
              </a:rPr>
              <a:t>пројекта</a:t>
            </a:r>
            <a:endParaRPr 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err="1"/>
              <a:t>Овлашћени</a:t>
            </a:r>
            <a:r>
              <a:rPr lang="en-US" dirty="0"/>
              <a:t> </a:t>
            </a:r>
            <a:r>
              <a:rPr lang="en-US" dirty="0" err="1"/>
              <a:t>предлагач</a:t>
            </a:r>
            <a:r>
              <a:rPr lang="en-US" dirty="0"/>
              <a:t> </a:t>
            </a:r>
            <a:r>
              <a:rPr lang="sr-Cyrl-RS" dirty="0"/>
              <a:t>капиталног </a:t>
            </a:r>
            <a:r>
              <a:rPr lang="en-US" dirty="0" err="1"/>
              <a:t>пројекта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Предлагач</a:t>
            </a:r>
            <a:r>
              <a:rPr lang="en-US" dirty="0"/>
              <a:t> </a:t>
            </a:r>
            <a:r>
              <a:rPr lang="sr-Cyrl-RS" dirty="0"/>
              <a:t>идеје </a:t>
            </a:r>
            <a:r>
              <a:rPr lang="en-US" dirty="0" err="1"/>
              <a:t>пројекта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r-Cyrl-CS" b="1" dirty="0"/>
              <a:t>Предлагач</a:t>
            </a:r>
            <a:r>
              <a:rPr lang="sr-Cyrl-CS" dirty="0"/>
              <a:t> идеје капиталног пројекта је корисник јавних средстава, у смислу закона којим се уређује буџетски систем, за чије потребе се реализује капитални пројекат</a:t>
            </a:r>
            <a:r>
              <a:rPr lang="hr-HR" dirty="0"/>
              <a:t>.</a:t>
            </a:r>
          </a:p>
          <a:p>
            <a:pPr algn="just"/>
            <a:r>
              <a:rPr lang="hr-HR" dirty="0" err="1"/>
              <a:t>Предлагач</a:t>
            </a:r>
            <a:r>
              <a:rPr lang="hr-HR" dirty="0"/>
              <a:t> </a:t>
            </a:r>
            <a:r>
              <a:rPr lang="hr-HR" dirty="0" err="1"/>
              <a:t>своје</a:t>
            </a:r>
            <a:r>
              <a:rPr lang="hr-HR" dirty="0"/>
              <a:t> </a:t>
            </a:r>
            <a:r>
              <a:rPr lang="hr-HR" dirty="0" err="1"/>
              <a:t>предлоге</a:t>
            </a:r>
            <a:r>
              <a:rPr lang="hr-HR" dirty="0"/>
              <a:t> </a:t>
            </a:r>
            <a:r>
              <a:rPr lang="sr-Cyrl-RS" dirty="0"/>
              <a:t>идеја </a:t>
            </a:r>
            <a:r>
              <a:rPr lang="hr-HR" dirty="0" err="1"/>
              <a:t>капиталних</a:t>
            </a:r>
            <a:r>
              <a:rPr lang="hr-HR" dirty="0"/>
              <a:t> </a:t>
            </a:r>
            <a:r>
              <a:rPr lang="hr-HR" dirty="0" err="1"/>
              <a:t>пројеката</a:t>
            </a:r>
            <a:r>
              <a:rPr lang="hr-HR" dirty="0"/>
              <a:t> </a:t>
            </a:r>
            <a:r>
              <a:rPr lang="hr-HR" dirty="0" err="1"/>
              <a:t>подноси</a:t>
            </a:r>
            <a:r>
              <a:rPr lang="hr-HR" dirty="0"/>
              <a:t> </a:t>
            </a:r>
            <a:r>
              <a:rPr lang="hr-HR" dirty="0" err="1"/>
              <a:t>свом</a:t>
            </a:r>
            <a:r>
              <a:rPr lang="hr-HR" dirty="0"/>
              <a:t> </a:t>
            </a:r>
            <a:r>
              <a:rPr lang="hr-HR" dirty="0" err="1"/>
              <a:t>надлежном</a:t>
            </a:r>
            <a:r>
              <a:rPr lang="hr-HR" dirty="0"/>
              <a:t> </a:t>
            </a:r>
            <a:r>
              <a:rPr lang="hr-HR" dirty="0" err="1"/>
              <a:t>буџетском</a:t>
            </a:r>
            <a:r>
              <a:rPr lang="hr-HR" dirty="0"/>
              <a:t> </a:t>
            </a:r>
            <a:r>
              <a:rPr lang="hr-HR" dirty="0" err="1"/>
              <a:t>кориснику</a:t>
            </a:r>
            <a:r>
              <a:rPr lang="hr-HR" dirty="0"/>
              <a:t> </a:t>
            </a:r>
            <a:r>
              <a:rPr lang="hr-HR" dirty="0" err="1"/>
              <a:t>тј</a:t>
            </a:r>
            <a:r>
              <a:rPr lang="hr-HR" dirty="0"/>
              <a:t>. </a:t>
            </a:r>
            <a:r>
              <a:rPr lang="hr-HR" dirty="0" err="1"/>
              <a:t>овлашћеном</a:t>
            </a:r>
            <a:r>
              <a:rPr lang="hr-HR" dirty="0"/>
              <a:t> </a:t>
            </a:r>
            <a:r>
              <a:rPr lang="hr-HR" dirty="0" err="1"/>
              <a:t>предлагачу</a:t>
            </a:r>
            <a:r>
              <a:rPr lang="hr-HR" dirty="0"/>
              <a:t> </a:t>
            </a:r>
            <a:r>
              <a:rPr lang="hr-HR" dirty="0" err="1"/>
              <a:t>капиталног</a:t>
            </a:r>
            <a:r>
              <a:rPr lang="hr-HR" dirty="0"/>
              <a:t> </a:t>
            </a:r>
            <a:r>
              <a:rPr lang="hr-HR" dirty="0" err="1"/>
              <a:t>пројекта</a:t>
            </a:r>
            <a:r>
              <a:rPr lang="sr-Cyrl-RS" dirty="0"/>
              <a:t> и то током целе године</a:t>
            </a:r>
            <a:r>
              <a:rPr lang="hr-HR" dirty="0"/>
              <a:t>. </a:t>
            </a:r>
          </a:p>
          <a:p>
            <a:pPr algn="just"/>
            <a:r>
              <a:rPr lang="ru-RU" dirty="0"/>
              <a:t>Овлашћени предлагач комуницира са предлагачем идеје, врши анализу, оцену и селекцију предлога идеја капиталних пројеката из своје надлежности – такође током целе године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249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6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Ко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предлагачи</a:t>
            </a:r>
            <a:r>
              <a:rPr lang="en-US" dirty="0"/>
              <a:t> </a:t>
            </a:r>
            <a:r>
              <a:rPr lang="sr-Cyrl-RS" dirty="0"/>
              <a:t>идеја </a:t>
            </a:r>
            <a:r>
              <a:rPr lang="en-US" dirty="0" err="1"/>
              <a:t>капиталних</a:t>
            </a:r>
            <a:r>
              <a:rPr lang="en-US" dirty="0"/>
              <a:t> </a:t>
            </a:r>
            <a:r>
              <a:rPr lang="en-US" dirty="0" err="1"/>
              <a:t>пројеката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" y="1539617"/>
            <a:ext cx="4618856" cy="5008353"/>
          </a:xfrm>
        </p:spPr>
        <p:txBody>
          <a:bodyPr>
            <a:normAutofit fontScale="85000" lnSpcReduction="20000"/>
          </a:bodyPr>
          <a:lstStyle/>
          <a:p>
            <a:r>
              <a:rPr lang="ru-RU" altLang="en-US" b="1" dirty="0" err="1">
                <a:cs typeface="Calibri" panose="020F0502020204030204" pitchFamily="34" charset="0"/>
              </a:rPr>
              <a:t>Индиректни</a:t>
            </a:r>
            <a:r>
              <a:rPr lang="ru-RU" altLang="en-US" b="1" dirty="0"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cs typeface="Calibri" panose="020F0502020204030204" pitchFamily="34" charset="0"/>
              </a:rPr>
              <a:t>корисници</a:t>
            </a:r>
            <a:r>
              <a:rPr lang="ru-RU" altLang="en-US" b="1" dirty="0"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cs typeface="Calibri" panose="020F0502020204030204" pitchFamily="34" charset="0"/>
              </a:rPr>
              <a:t>буџетских</a:t>
            </a:r>
            <a:r>
              <a:rPr lang="ru-RU" altLang="en-US" b="1" dirty="0"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cs typeface="Calibri" panose="020F0502020204030204" pitchFamily="34" charset="0"/>
              </a:rPr>
              <a:t>средстава</a:t>
            </a:r>
            <a:r>
              <a:rPr lang="ru-RU" altLang="en-US" b="1" dirty="0">
                <a:cs typeface="Calibri" panose="020F0502020204030204" pitchFamily="34" charset="0"/>
              </a:rPr>
              <a:t>:</a:t>
            </a:r>
          </a:p>
          <a:p>
            <a:r>
              <a:rPr lang="ru-RU" altLang="en-US" dirty="0" smtClean="0">
                <a:cs typeface="Calibri" panose="020F0502020204030204" pitchFamily="34" charset="0"/>
              </a:rPr>
              <a:t>Културни центар «Хаџи Рувим»</a:t>
            </a:r>
            <a:endParaRPr lang="ru-RU" altLang="en-US" dirty="0">
              <a:cs typeface="Calibri" panose="020F0502020204030204" pitchFamily="34" charset="0"/>
            </a:endParaRPr>
          </a:p>
          <a:p>
            <a:r>
              <a:rPr lang="ru-RU" altLang="en-US" dirty="0" smtClean="0">
                <a:cs typeface="Calibri" panose="020F0502020204030204" pitchFamily="34" charset="0"/>
              </a:rPr>
              <a:t>Градска библиотека Лајковац</a:t>
            </a:r>
            <a:endParaRPr lang="ru-RU" altLang="en-US" dirty="0">
              <a:cs typeface="Calibri" panose="020F0502020204030204" pitchFamily="34" charset="0"/>
            </a:endParaRPr>
          </a:p>
          <a:p>
            <a:r>
              <a:rPr lang="ru-RU" altLang="en-US" dirty="0" smtClean="0">
                <a:cs typeface="Calibri" panose="020F0502020204030204" pitchFamily="34" charset="0"/>
              </a:rPr>
              <a:t>ПУ «Лептирић»</a:t>
            </a:r>
            <a:endParaRPr lang="ru-RU" altLang="en-US" dirty="0">
              <a:cs typeface="Calibri" panose="020F0502020204030204" pitchFamily="34" charset="0"/>
            </a:endParaRPr>
          </a:p>
          <a:p>
            <a:r>
              <a:rPr lang="ru-RU" altLang="en-US" dirty="0" smtClean="0">
                <a:cs typeface="Calibri" panose="020F0502020204030204" pitchFamily="34" charset="0"/>
              </a:rPr>
              <a:t>Туристичка организација општине Лајковац</a:t>
            </a:r>
          </a:p>
          <a:p>
            <a:r>
              <a:rPr lang="ru-RU" altLang="en-US" dirty="0" smtClean="0">
                <a:cs typeface="Calibri" panose="020F0502020204030204" pitchFamily="34" charset="0"/>
              </a:rPr>
              <a:t>Установа за спорт и омладину општине Лајковац</a:t>
            </a:r>
          </a:p>
          <a:p>
            <a:r>
              <a:rPr lang="ru-RU" altLang="en-US" dirty="0" smtClean="0">
                <a:cs typeface="Calibri" panose="020F0502020204030204" pitchFamily="34" charset="0"/>
              </a:rPr>
              <a:t>Месне заједнице</a:t>
            </a:r>
            <a:endParaRPr lang="ru-RU" altLang="en-US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6429" y="1484784"/>
            <a:ext cx="4038600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635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Остали корисници јавних </a:t>
            </a:r>
            <a:r>
              <a:rPr kumimoji="0" lang="ru-RU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средстава (корисници субвенција, дотација):</a:t>
            </a:r>
            <a:endParaRPr kumimoji="0" lang="ru-RU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	</a:t>
            </a:r>
            <a:r>
              <a:rPr lang="ru-RU" altLang="en-US" sz="200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ОШ «Миле Дубљевић»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ОШ</a:t>
            </a:r>
            <a:r>
              <a:rPr kumimoji="0" lang="ru-RU" alt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 «Димитрије Туцовић»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altLang="en-US" sz="2000" baseline="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Музичка школа «Живорад Грбић»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СШ «17. Септембар»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altLang="en-US" sz="2000" baseline="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Центар за социјални рад Љиг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Дом здравља Лајковац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altLang="en-US" sz="2000" baseline="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Заједничко</a:t>
            </a:r>
            <a:r>
              <a:rPr lang="ru-RU" altLang="en-US" sz="200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 јавно правобранилаштво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Спортски клубови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altLang="en-US" sz="200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Удружења и верске заједнице</a:t>
            </a:r>
            <a:endParaRPr kumimoji="0" lang="ru-RU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25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CF0692-5A2C-4794-9CAF-6478EEE9EEC6}">
  <ds:schemaRefs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934e4f6f-c740-4e49-838d-10594e3f873c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6461</TotalTime>
  <Words>2226</Words>
  <Application>Microsoft Office PowerPoint</Application>
  <PresentationFormat>On-screen Show (4:3)</PresentationFormat>
  <Paragraphs>378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Mangal</vt:lpstr>
      <vt:lpstr>Tahoma</vt:lpstr>
      <vt:lpstr>Wingdings</vt:lpstr>
      <vt:lpstr>Custom Design</vt:lpstr>
      <vt:lpstr>ОПШТИНА ЛАЈКОВАЦ</vt:lpstr>
      <vt:lpstr>PowerPoint Presentation</vt:lpstr>
      <vt:lpstr>Шта су капитални пројекти?</vt:lpstr>
      <vt:lpstr>Капитални пројекти – реализовани или у процесу имплементације</vt:lpstr>
      <vt:lpstr>Законски оквир за усвајање Плана јавних инвестиција</vt:lpstr>
      <vt:lpstr>Процес израде ПЈИ</vt:lpstr>
      <vt:lpstr>Врсте предлагача капиталног пројекта</vt:lpstr>
      <vt:lpstr>Предлагач идеје пројекта</vt:lpstr>
      <vt:lpstr>Ко су предлагачи идеја капиталних пројеката?</vt:lpstr>
      <vt:lpstr>    Овлашћени предлагач пројекта  </vt:lpstr>
      <vt:lpstr>Ко су овлашћени предлагачи капиталних пројеката?</vt:lpstr>
      <vt:lpstr>Процес израде ПЈИ (2)</vt:lpstr>
      <vt:lpstr>Процес израде ПЈИ (додатни слајд у случају именовања комисије)</vt:lpstr>
      <vt:lpstr>Рангирање пројеката</vt:lpstr>
      <vt:lpstr>Нацрт Плана јавних инвестиција</vt:lpstr>
      <vt:lpstr>Нацрт плана јавних инвестиција општине Лајковац за период 2020-2022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Пројекат ”Изградња затвореног базена”</vt:lpstr>
      <vt:lpstr>Пројекати ”Фекална канализација Словац и Боговађа и ППОВ Боговађа”и „Улагање у санацију, чишћење и уређење водотокова натериторији општине Лајковац“</vt:lpstr>
      <vt:lpstr>Пројекат „Реконструкције и санације водоводне мреже на територији насељеног места Лајковац</vt:lpstr>
      <vt:lpstr>По Споразуму са ЈП „Електропривреда Србије“ – огранак РБ „Колубара о уређењу локација за расељавање грађана из насељеног места Скобаљ“ финансирају се следећи пројекти:</vt:lpstr>
      <vt:lpstr>Пројекат ”Изградња водоводне мреже Пепељевац-Стрмово-Придворица” и „Изградња водоводне мреже у Јабучју“</vt:lpstr>
      <vt:lpstr>Пројекат ”Изградња сеоске куће у Пепељевцу”</vt:lpstr>
      <vt:lpstr>Пројекти у сектору Саобраћаја и саобраћајне инфраструктуре</vt:lpstr>
      <vt:lpstr>Пројекти „Адаптације, санације и инвестиционог одржавање објекта Средње школе „17. септембар“ у Лајковцу и Основне школе „Миле Дубљевић“ у Бајевцу“ и Пројекат „Изградња школске спортске хале у Јабучју“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AnaN</cp:lastModifiedBy>
  <cp:revision>510</cp:revision>
  <cp:lastPrinted>2018-10-31T07:09:40Z</cp:lastPrinted>
  <dcterms:created xsi:type="dcterms:W3CDTF">2006-08-16T00:00:00Z</dcterms:created>
  <dcterms:modified xsi:type="dcterms:W3CDTF">2019-12-26T13:46:21Z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