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860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58" r:id="rId8"/>
    <p:sldId id="285" r:id="rId9"/>
    <p:sldId id="286" r:id="rId10"/>
    <p:sldId id="287" r:id="rId11"/>
    <p:sldId id="282" r:id="rId12"/>
    <p:sldId id="261" r:id="rId13"/>
    <p:sldId id="263" r:id="rId14"/>
    <p:sldId id="283" r:id="rId15"/>
    <p:sldId id="264" r:id="rId16"/>
    <p:sldId id="277" r:id="rId17"/>
    <p:sldId id="266" r:id="rId18"/>
    <p:sldId id="284" r:id="rId19"/>
    <p:sldId id="268" r:id="rId20"/>
    <p:sldId id="276" r:id="rId21"/>
    <p:sldId id="271" r:id="rId22"/>
    <p:sldId id="272" r:id="rId23"/>
    <p:sldId id="273" r:id="rId24"/>
    <p:sldId id="27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188" autoAdjust="0"/>
  </p:normalViewPr>
  <p:slideViewPr>
    <p:cSldViewPr>
      <p:cViewPr>
        <p:scale>
          <a:sx n="90" d="100"/>
          <a:sy n="90" d="100"/>
        </p:scale>
        <p:origin x="-22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Планирани приходи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'[Извештај о Буџету (3) najnoviji.xlsx]prihodi'!$J$18:$J$23</c:f>
              <c:strCache>
                <c:ptCount val="6"/>
                <c:pt idx="0">
                  <c:v>Пренета неутрошена средства</c:v>
                </c:pt>
                <c:pt idx="1">
                  <c:v>Трансфери и донације</c:v>
                </c:pt>
                <c:pt idx="2">
                  <c:v>Порески приходи</c:v>
                </c:pt>
                <c:pt idx="3">
                  <c:v>Примања од продаје нефинансијске имовине</c:v>
                </c:pt>
                <c:pt idx="4">
                  <c:v>Меморандумске ставке за рефундацију расхода</c:v>
                </c:pt>
                <c:pt idx="5">
                  <c:v>Остали приходи</c:v>
                </c:pt>
              </c:strCache>
            </c:strRef>
          </c:cat>
          <c:val>
            <c:numRef>
              <c:f>'[Извештај о Буџету (3) najnoviji.xlsx]prihodi'!$K$18:$K$23</c:f>
              <c:numCache>
                <c:formatCode>""#,##0.00</c:formatCode>
                <c:ptCount val="6"/>
                <c:pt idx="0">
                  <c:v>244967901</c:v>
                </c:pt>
                <c:pt idx="1">
                  <c:v>141330492</c:v>
                </c:pt>
                <c:pt idx="2">
                  <c:v>615338950</c:v>
                </c:pt>
                <c:pt idx="3" formatCode="#,##0.00">
                  <c:v>20996198</c:v>
                </c:pt>
                <c:pt idx="4" formatCode="#,##0.00">
                  <c:v>13900000</c:v>
                </c:pt>
                <c:pt idx="5" formatCode="#,##0.00">
                  <c:v>521345000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89228489175423"/>
          <c:y val="0.16125911074021729"/>
          <c:w val="0.31883377575091443"/>
          <c:h val="0.670244228295278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r-Cyrl-RS" sz="1800"/>
              <a:t>Структура расхода</a:t>
            </a:r>
          </a:p>
        </c:rich>
      </c:tx>
      <c:layout>
        <c:manualLayout>
          <c:xMode val="edge"/>
          <c:yMode val="edge"/>
          <c:x val="0.15231530417908068"/>
          <c:y val="2.21606500227231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5650618882111684E-2"/>
          <c:y val="0.15531808757095347"/>
          <c:w val="0.45046016667927541"/>
          <c:h val="0.65938196231321178"/>
        </c:manualLayout>
      </c:layout>
      <c:pieChart>
        <c:varyColors val="1"/>
        <c:ser>
          <c:idx val="0"/>
          <c:order val="0"/>
          <c:explosion val="1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'[Извештај о Буџету (3) najnoviji.xlsx]po namenama'!$K$10:$K$19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ОТПЛАТА КАМАТА И ПРАТЕЋИ ТРОШКОВИ ЗАДУЖИВАЊА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СОЦИЈАЛНО ОСИГУРАЊЕ И СОЦИЈАЛНА ЗАШТИТА</c:v>
                </c:pt>
                <c:pt idx="6">
                  <c:v>ОСТАЛИ РАСХОДИ</c:v>
                </c:pt>
                <c:pt idx="7">
                  <c:v>АДМИНИСТРАТИВНИ ТРАНСФЕРИ ИЗ БУЏЕТА, ОД ДИРЕКТНИХ БУЏЕТСКИХ КОРИСНИКА ИНДИРЕКТНИМ БУЏЕТСКИМ КОРИСНИЦИМА ИЛИ ИЗМЕЂУ БУЏЕТСКИХ КОРИСНИКА НА ИСТОМ НИВОУ И СРЕДСТВА РЕЗЕРВЕ</c:v>
                </c:pt>
                <c:pt idx="8">
                  <c:v>Капитални издаци</c:v>
                </c:pt>
                <c:pt idx="9">
                  <c:v>ОТПЛАТА ГЛАВНИЦЕ</c:v>
                </c:pt>
              </c:strCache>
            </c:strRef>
          </c:cat>
          <c:val>
            <c:numRef>
              <c:f>'[Извештај о Буџету (3) najnoviji.xlsx]po namenama'!$L$10:$L$19</c:f>
              <c:numCache>
                <c:formatCode>#,##0.00</c:formatCode>
                <c:ptCount val="10"/>
                <c:pt idx="0">
                  <c:v>255382654</c:v>
                </c:pt>
                <c:pt idx="1">
                  <c:v>512101277</c:v>
                </c:pt>
                <c:pt idx="2">
                  <c:v>7161700</c:v>
                </c:pt>
                <c:pt idx="3">
                  <c:v>76028950</c:v>
                </c:pt>
                <c:pt idx="4">
                  <c:v>178476000</c:v>
                </c:pt>
                <c:pt idx="5">
                  <c:v>40659490</c:v>
                </c:pt>
                <c:pt idx="6">
                  <c:v>93447377</c:v>
                </c:pt>
                <c:pt idx="7">
                  <c:v>14901000</c:v>
                </c:pt>
                <c:pt idx="8">
                  <c:v>354720093</c:v>
                </c:pt>
                <c:pt idx="9">
                  <c:v>25000000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298545721427469"/>
          <c:y val="3.3549570077884908E-2"/>
          <c:w val="0.47029159539466991"/>
          <c:h val="0.8996687264087757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381835832164814E-2"/>
          <c:y val="0.10332358562270171"/>
          <c:w val="0.43948917047581998"/>
          <c:h val="0.69228616297446322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'[Извештај о Буџету (3) najnoviji.xlsx]po programima'!$B$7:$B$23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'[Извештај о Буџету (3) najnoviji.xlsx]po programima'!$C$7:$C$23</c:f>
              <c:numCache>
                <c:formatCode>""#,##0.00</c:formatCode>
                <c:ptCount val="17"/>
                <c:pt idx="0">
                  <c:v>51441020</c:v>
                </c:pt>
                <c:pt idx="1">
                  <c:v>284492976</c:v>
                </c:pt>
                <c:pt idx="2">
                  <c:v>29245346</c:v>
                </c:pt>
                <c:pt idx="3">
                  <c:v>9957672</c:v>
                </c:pt>
                <c:pt idx="4">
                  <c:v>20000000</c:v>
                </c:pt>
                <c:pt idx="5">
                  <c:v>33365745</c:v>
                </c:pt>
                <c:pt idx="6">
                  <c:v>223237924</c:v>
                </c:pt>
                <c:pt idx="7">
                  <c:v>162303531</c:v>
                </c:pt>
                <c:pt idx="8">
                  <c:v>92997000</c:v>
                </c:pt>
                <c:pt idx="9">
                  <c:v>46074000</c:v>
                </c:pt>
                <c:pt idx="10">
                  <c:v>48183070</c:v>
                </c:pt>
                <c:pt idx="11">
                  <c:v>15500000</c:v>
                </c:pt>
                <c:pt idx="12">
                  <c:v>83851130</c:v>
                </c:pt>
                <c:pt idx="13">
                  <c:v>161126630</c:v>
                </c:pt>
                <c:pt idx="14">
                  <c:v>262856617</c:v>
                </c:pt>
                <c:pt idx="15">
                  <c:v>27525880</c:v>
                </c:pt>
                <c:pt idx="16">
                  <c:v>5720000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150684931506853"/>
          <c:y val="2.8564102798522426E-2"/>
          <c:w val="0.45753424657534247"/>
          <c:h val="0.9703679016213999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Општинска управа</a:t>
          </a:r>
        </a:p>
        <a:p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Председник општине</a:t>
          </a:r>
        </a:p>
        <a:p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Општинско веће</a:t>
          </a:r>
        </a:p>
        <a:p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Скупштина општине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Заједничко правобранилаштво општина Лајковац и Љиг</a:t>
          </a:r>
          <a:endParaRPr lang="sr-Cyrl-RS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Спортске установе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Основне школе 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Средње школе</a:t>
          </a:r>
        </a:p>
        <a:p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 здравља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107719" custLinFactNeighborX="4810" custLinFactNeighborY="-64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 custLinFactX="109276" custLinFactNeighborX="200000" custLinFactNeighborY="-67392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 custLinFactX="-100000" custLinFactY="-100000" custLinFactNeighborX="-154572" custLinFactNeighborY="-189068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60682" custScaleY="166817" custLinFactNeighborX="-11970" custLinFactNeighborY="-169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 custLinFactY="-111432" custLinFactNeighborX="36422" custLinFactNeighborY="-200000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9455" custLinFactNeighborX="-29698" custLinFactNeighborY="-1195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 custLinFactNeighborX="-27670" custLinFactNeighborY="-2633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 custLinFactY="100000" custLinFactNeighborX="30180" custLinFactNeighborY="179098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dirty="0">
              <a:latin typeface="Times New Roman" pitchFamily="18" charset="0"/>
              <a:cs typeface="Times New Roman" pitchFamily="18" charset="0"/>
            </a:rPr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  <a:endParaRPr lang="sr-Latn-RS" sz="14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Закон о буџетском систему,</a:t>
          </a:r>
          <a:endParaRPr lang="sr-Latn-RS" sz="14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  <a:endParaRPr lang="sr-Latn-RS" sz="1400" dirty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sr-Cyrl-RS" sz="14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sr-Cyrl-RS" sz="1400" dirty="0">
              <a:latin typeface="Times New Roman" pitchFamily="18" charset="0"/>
              <a:cs typeface="Times New Roman" pitchFamily="18" charset="0"/>
            </a:rPr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sr-Latn-RS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214296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184374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Укупан буџет општине</a:t>
          </a:r>
        </a:p>
        <a:p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1.557.878.541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</a:t>
          </a:r>
          <a:r>
            <a:rPr lang="en-US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из буџета општине </a:t>
          </a:r>
          <a:r>
            <a:rPr lang="sr-Cyrl-R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1.172.757.143</a:t>
          </a:r>
          <a:r>
            <a: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</a:t>
          </a:r>
          <a:r>
            <a:rPr lang="sr-Cyrl-R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Cyrl-R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244.967.901</a:t>
          </a:r>
          <a:r>
            <a: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r>
            <a:rPr lang="sr-Cyrl-R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из осталих извора</a:t>
          </a:r>
        </a:p>
        <a:p>
          <a:r>
            <a: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140.153.497,00</a:t>
          </a:r>
          <a:endParaRPr lang="en-US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Y="133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Y="133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90226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en-U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107137" custScaleY="123413" custLinFactX="-189703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sr-Cyrl-RS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sr-Cyrl-RS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</a:t>
          </a:r>
          <a:r>
            <a:rPr lang="sr-Cyrl-RS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 custScaleY="64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 custScaleY="73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custT="1"/>
      <dgm:spPr/>
      <dgm:t>
        <a:bodyPr/>
        <a:lstStyle/>
        <a:p>
          <a:pPr algn="ctr"/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Latn-R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1.557.878.541,00 </a:t>
          </a:r>
        </a:p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 sz="1200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 sz="1200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615.338.950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      </a:t>
          </a:r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 sz="1200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 sz="1200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и донације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141.330.492,00 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 sz="120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 sz="1200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521.345.000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endParaRPr lang="sr-Latn-RS" sz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 sz="1200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 sz="1200"/>
        </a:p>
      </dgm:t>
    </dgm:pt>
    <dgm:pt modelId="{40EF3D92-C4CB-4CBC-8AED-087234C53764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20.996.198,00</a:t>
          </a:r>
        </a:p>
        <a:p>
          <a:pPr algn="ctr"/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 sz="1200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 sz="1200"/>
        </a:p>
      </dgm:t>
    </dgm:pt>
    <dgm:pt modelId="{920F0D4F-6C4C-4BE8-9363-F48FBF034871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Меморандумске ставке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13.900.000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endParaRPr lang="sr-Latn-RS" sz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 sz="1200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 sz="1200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r>
            <a:rPr lang="sr-Latn-R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244.967.901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r>
            <a:rPr lang="sr-Latn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 sz="1200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 sz="1200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 custScaleX="106096" custScaleY="81101" custLinFactNeighborX="1111" custLinFactNeighborY="-1769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136603" custScaleY="110882" custRadScaleRad="97942" custRadScaleInc="-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16331" custRadScaleRad="120071" custRadScaleInc="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19029" custRadScaleRad="113350" custRadScaleInc="-10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125793" custRadScaleRad="84698" custRadScaleInc="-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147912" custRadScaleRad="120442" custRadScaleInc="16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122921" custRadScaleRad="115648" custRadScaleInc="-3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Расходи за запослене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Расходи за запослене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представљају све трошкове за запослене, како у управи тако и код буџетских корисника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Коришћење роба и услуга 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Коришћење роба и услуга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Дотације и трансфери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Дотације и трансфери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 трошкови које локална самоуправа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као што су школе, центар за социјални рад, дом здравља.</a:t>
          </a:r>
          <a:r>
            <a: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Остали расходи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Остали расходи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обухватају дотације невладиним организацијама, порезе, таксе, новчане казне.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Субвенције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Субвенције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сe одобравају за функционисање међумесног превоза и  пољопривредним произвођачима. 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Социјална заштита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Социјална заштита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 све трошкове исплате социјалне помоћи за различите категорије грађана.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Буџетска резерва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Буџетска резерва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 custT="1"/>
      <dgm:spPr/>
      <dgm:t>
        <a:bodyPr/>
        <a:lstStyle/>
        <a:p>
          <a:r>
            <a:rPr lang="sr-Cyrl-RS" sz="1800" b="1" dirty="0">
              <a:latin typeface="Times New Roman" pitchFamily="18" charset="0"/>
              <a:cs typeface="Times New Roman" pitchFamily="18" charset="0"/>
            </a:rPr>
            <a:t>Капитални издаци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Капитални издаци </a:t>
          </a:r>
          <a:r>
            <a:rPr lang="sr-Cyrl-R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200" dirty="0" smtClean="0">
              <a:solidFill>
                <a:schemeClr val="bg1"/>
              </a:solidFill>
            </a:rPr>
            <a:t>1.557.878.541,00</a:t>
          </a:r>
          <a:endParaRPr lang="en-US" sz="1200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 sz="1050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 sz="1050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Коришћење роба и услуга </a:t>
          </a:r>
          <a:r>
            <a:rPr lang="ru-RU" sz="1050" dirty="0" smtClean="0">
              <a:solidFill>
                <a:schemeClr val="tx1"/>
              </a:solidFill>
            </a:rPr>
            <a:t>512.101.277,00 динара</a:t>
          </a:r>
          <a:endParaRPr lang="en-US" sz="1050" dirty="0">
            <a:solidFill>
              <a:schemeClr val="tx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 sz="1050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sz="1050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sz="1050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 sz="1050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 sz="1050"/>
        </a:p>
      </dgm:t>
    </dgm:pt>
    <dgm:pt modelId="{BEBB7508-5593-4665-86D9-67DC9EEDFE00}">
      <dgm:prSet phldrT="[Text]" phldr="1"/>
      <dgm:spPr/>
      <dgm:t>
        <a:bodyPr/>
        <a:lstStyle/>
        <a:p>
          <a:endParaRPr lang="en-US" sz="1050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 sz="1050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 sz="1050"/>
        </a:p>
      </dgm:t>
    </dgm:pt>
    <dgm:pt modelId="{DC185536-47EC-480B-B419-24BC666B206E}">
      <dgm:prSet phldrT="[Text]" phldr="1"/>
      <dgm:spPr/>
      <dgm:t>
        <a:bodyPr/>
        <a:lstStyle/>
        <a:p>
          <a:endParaRPr lang="en-US" sz="1050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 sz="1050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 sz="1050"/>
        </a:p>
      </dgm:t>
    </dgm:pt>
    <dgm:pt modelId="{343B6168-99DB-4C0C-9BE7-E54D7B80C5AD}">
      <dgm:prSet phldrT="[Text]" phldr="1"/>
      <dgm:spPr/>
      <dgm:t>
        <a:bodyPr/>
        <a:lstStyle/>
        <a:p>
          <a:endParaRPr lang="en-US" sz="1050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 sz="1050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 sz="1050"/>
        </a:p>
      </dgm:t>
    </dgm:pt>
    <dgm:pt modelId="{AC73436A-3EE6-4AB1-8B81-F0B7414514C2}">
      <dgm:prSet phldrT="[Text]" phldr="1"/>
      <dgm:spPr/>
      <dgm:t>
        <a:bodyPr/>
        <a:lstStyle/>
        <a:p>
          <a:endParaRPr lang="en-US" sz="1050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 sz="1050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 sz="1050"/>
        </a:p>
      </dgm:t>
    </dgm:pt>
    <dgm:pt modelId="{352A865C-AD96-4AB1-8A5C-397B7A7D9B07}">
      <dgm:prSet phldrT="[Text]" phldr="1"/>
      <dgm:spPr/>
      <dgm:t>
        <a:bodyPr/>
        <a:lstStyle/>
        <a:p>
          <a:endParaRPr lang="en-US" sz="1050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 sz="1050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 sz="1050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Субвенције </a:t>
          </a:r>
          <a:r>
            <a:rPr lang="sr-Cyrl-RS" sz="1050" dirty="0" smtClean="0">
              <a:solidFill>
                <a:schemeClr val="tx1"/>
              </a:solidFill>
            </a:rPr>
            <a:t>76.028.950,00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 sz="1050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 sz="1050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Капитални издаци </a:t>
          </a:r>
          <a:r>
            <a:rPr lang="sr-Cyrl-RS" sz="1050" dirty="0" smtClean="0">
              <a:solidFill>
                <a:schemeClr val="tx1"/>
              </a:solidFill>
            </a:rPr>
            <a:t>354.720.093,00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 sz="1050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sz="1050"/>
        </a:p>
      </dgm:t>
    </dgm:pt>
    <dgm:pt modelId="{3641F520-BAF8-4BA4-A826-44FA753A5F4E}">
      <dgm:prSet/>
      <dgm:spPr/>
      <dgm:t>
        <a:bodyPr/>
        <a:lstStyle/>
        <a:p>
          <a:endParaRPr lang="en-US" sz="1050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 sz="1050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 sz="1050"/>
        </a:p>
      </dgm:t>
    </dgm:pt>
    <dgm:pt modelId="{3BA9396D-1753-43D3-A703-A75A7C19204B}">
      <dgm:prSet/>
      <dgm:spPr/>
      <dgm:t>
        <a:bodyPr/>
        <a:lstStyle/>
        <a:p>
          <a:endParaRPr lang="en-US" sz="1050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 sz="1050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 sz="1050"/>
        </a:p>
      </dgm:t>
    </dgm:pt>
    <dgm:pt modelId="{C64FD589-26EA-483C-BB5E-C8324A82EAF5}">
      <dgm:prSet/>
      <dgm:spPr/>
      <dgm:t>
        <a:bodyPr/>
        <a:lstStyle/>
        <a:p>
          <a:endParaRPr lang="en-US" sz="1050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 sz="1050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 sz="1050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Расходи за запослене </a:t>
          </a:r>
          <a:r>
            <a:rPr lang="sr-Cyrl-RS" sz="1050" dirty="0" smtClean="0">
              <a:solidFill>
                <a:schemeClr val="tx1"/>
              </a:solidFill>
            </a:rPr>
            <a:t>255.382.654,00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 sz="1050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sz="1050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Социјална помоћ </a:t>
          </a:r>
          <a:r>
            <a:rPr lang="sr-Cyrl-RS" sz="1050" dirty="0" smtClean="0">
              <a:solidFill>
                <a:schemeClr val="tx1"/>
              </a:solidFill>
            </a:rPr>
            <a:t>40.659.490,00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 sz="1050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sz="1050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Дотације и трансфери </a:t>
          </a:r>
          <a:r>
            <a:rPr lang="sr-Cyrl-RS" sz="1050" dirty="0" smtClean="0">
              <a:solidFill>
                <a:schemeClr val="tx1"/>
              </a:solidFill>
            </a:rPr>
            <a:t>178.476.000,00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 sz="1050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sz="1050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Остали расходи </a:t>
          </a:r>
          <a:r>
            <a:rPr lang="sr-Cyrl-RS" sz="1050" dirty="0" smtClean="0">
              <a:solidFill>
                <a:schemeClr val="tx1"/>
              </a:solidFill>
            </a:rPr>
            <a:t>93.447.377,00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 sz="1050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sz="1050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Средства резерве </a:t>
          </a:r>
          <a:r>
            <a:rPr lang="sr-Cyrl-RS" sz="1050" dirty="0" smtClean="0">
              <a:solidFill>
                <a:schemeClr val="tx1"/>
              </a:solidFill>
            </a:rPr>
            <a:t>14.901.000,00 динара</a:t>
          </a:r>
          <a:endParaRPr lang="en-US" sz="1050" dirty="0">
            <a:solidFill>
              <a:schemeClr val="tx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 sz="1050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sz="1050"/>
        </a:p>
      </dgm:t>
    </dgm:pt>
    <dgm:pt modelId="{E2CA8890-034F-4A6B-BC5E-40B72012B4EC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Отплата главнице </a:t>
          </a:r>
          <a:r>
            <a:rPr lang="sr-Cyrl-RS" sz="1050" dirty="0" smtClean="0">
              <a:solidFill>
                <a:schemeClr val="tx1"/>
              </a:solidFill>
            </a:rPr>
            <a:t>25.000.000,00 </a:t>
          </a:r>
          <a:r>
            <a:rPr lang="sr-Cyrl-RS" sz="1050" dirty="0">
              <a:solidFill>
                <a:schemeClr val="tx1"/>
              </a:solidFill>
            </a:rPr>
            <a:t>динара</a:t>
          </a:r>
          <a:endParaRPr lang="en-US" sz="1050" dirty="0">
            <a:solidFill>
              <a:schemeClr val="tx1"/>
            </a:solidFill>
          </a:endParaRPr>
        </a:p>
      </dgm:t>
    </dgm:pt>
    <dgm:pt modelId="{A6419B49-F6CE-4B0E-A66B-5C221D5DB1F8}" type="parTrans" cxnId="{80D131DA-425F-4789-8459-AF3A49D10E4A}">
      <dgm:prSet/>
      <dgm:spPr/>
      <dgm:t>
        <a:bodyPr/>
        <a:lstStyle/>
        <a:p>
          <a:endParaRPr lang="en-US" sz="1050"/>
        </a:p>
      </dgm:t>
    </dgm:pt>
    <dgm:pt modelId="{08CE027C-D688-4166-B071-F8AD61B2FDF5}" type="sibTrans" cxnId="{80D131DA-425F-4789-8459-AF3A49D10E4A}">
      <dgm:prSet/>
      <dgm:spPr/>
      <dgm:t>
        <a:bodyPr/>
        <a:lstStyle/>
        <a:p>
          <a:endParaRPr lang="en-US" sz="1050"/>
        </a:p>
      </dgm:t>
    </dgm:pt>
    <dgm:pt modelId="{079F673A-A9DD-4101-84B3-127998763729}">
      <dgm:prSet custT="1"/>
      <dgm:spPr/>
      <dgm:t>
        <a:bodyPr/>
        <a:lstStyle/>
        <a:p>
          <a:r>
            <a:rPr lang="sr-Cyrl-RS" sz="1050" dirty="0">
              <a:solidFill>
                <a:schemeClr val="tx1"/>
              </a:solidFill>
            </a:rPr>
            <a:t>Отплата камата и пратећи трошкови задуживања </a:t>
          </a:r>
          <a:r>
            <a:rPr lang="sr-Cyrl-RS" sz="1050" dirty="0" smtClean="0">
              <a:solidFill>
                <a:schemeClr val="tx1"/>
              </a:solidFill>
            </a:rPr>
            <a:t>7.161.700,00 динара</a:t>
          </a:r>
          <a:endParaRPr lang="en-US" sz="1050" dirty="0">
            <a:solidFill>
              <a:schemeClr val="tx1"/>
            </a:solidFill>
          </a:endParaRPr>
        </a:p>
      </dgm:t>
    </dgm:pt>
    <dgm:pt modelId="{A9CD7570-ADC3-41CB-A2F0-00E227D8759B}" type="parTrans" cxnId="{03AFF44F-E2EA-4F14-9121-8E320D1F7B5D}">
      <dgm:prSet/>
      <dgm:spPr/>
      <dgm:t>
        <a:bodyPr/>
        <a:lstStyle/>
        <a:p>
          <a:endParaRPr lang="en-US" sz="1050"/>
        </a:p>
      </dgm:t>
    </dgm:pt>
    <dgm:pt modelId="{7D1F3978-0738-40D2-9F9B-9C40F1B30D61}" type="sibTrans" cxnId="{03AFF44F-E2EA-4F14-9121-8E320D1F7B5D}">
      <dgm:prSet/>
      <dgm:spPr/>
      <dgm:t>
        <a:bodyPr/>
        <a:lstStyle/>
        <a:p>
          <a:endParaRPr lang="en-US" sz="1050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79218" custScaleY="168447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10" custScaleX="153412" custScaleY="175926" custRadScaleRad="101802" custRadScaleInc="33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10" custScaleX="152149" custScaleY="129967" custRadScaleRad="99679" custRadScaleInc="63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10" custScaleX="161081" custScaleY="119208" custRadScaleRad="101461" custRadScaleInc="47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10" custScaleX="100653" custScaleY="12525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10" custScaleX="149521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10" custScaleX="150560" custScaleY="118966" custRadScaleRad="105398" custRadScaleInc="-37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10" custScaleX="165786" custScaleY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10" custScaleX="161376" custScaleY="125494" custRadScaleRad="104508" custRadScaleInc="48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10" custScaleX="178903" custScaleY="131362" custRadScaleRad="97987" custRadScaleInc="19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79FB28C1-4CA3-41DE-B08A-7817CA610D3A}" type="pres">
      <dgm:prSet presAssocID="{E2CA8890-034F-4A6B-BC5E-40B72012B4EC}" presName="node" presStyleLbl="node1" presStyleIdx="8" presStyleCnt="10" custScaleX="14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AA600-5C49-4F31-9738-213F8A716B0B}" type="pres">
      <dgm:prSet presAssocID="{E2CA8890-034F-4A6B-BC5E-40B72012B4EC}" presName="dummy" presStyleCnt="0"/>
      <dgm:spPr/>
    </dgm:pt>
    <dgm:pt modelId="{BBD7BCB8-5DA0-4FFB-A802-E277714C118A}" type="pres">
      <dgm:prSet presAssocID="{08CE027C-D688-4166-B071-F8AD61B2FDF5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D4B17DA1-7A3B-40C9-8C84-A4469A8A18E7}" type="pres">
      <dgm:prSet presAssocID="{079F673A-A9DD-4101-84B3-127998763729}" presName="node" presStyleLbl="node1" presStyleIdx="9" presStyleCnt="10" custScaleX="155604" custScaleY="14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62B63-2EAE-42F7-A23B-33A2DE1CC020}" type="pres">
      <dgm:prSet presAssocID="{079F673A-A9DD-4101-84B3-127998763729}" presName="dummy" presStyleCnt="0"/>
      <dgm:spPr/>
    </dgm:pt>
    <dgm:pt modelId="{3DC526A9-E7FF-46FC-A834-E9471EC34FA9}" type="pres">
      <dgm:prSet presAssocID="{7D1F3978-0738-40D2-9F9B-9C40F1B30D61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D079DBD8-5BE4-4705-BF3C-A809336ECFDC}" type="presOf" srcId="{08CE027C-D688-4166-B071-F8AD61B2FDF5}" destId="{BBD7BCB8-5DA0-4FFB-A802-E277714C118A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80D131DA-425F-4789-8459-AF3A49D10E4A}" srcId="{9ED1A3B2-A381-4201-823D-E4B4F944886D}" destId="{E2CA8890-034F-4A6B-BC5E-40B72012B4EC}" srcOrd="8" destOrd="0" parTransId="{A6419B49-F6CE-4B0E-A66B-5C221D5DB1F8}" sibTransId="{08CE027C-D688-4166-B071-F8AD61B2FDF5}"/>
    <dgm:cxn modelId="{C810641E-C346-4A01-BC43-704539808743}" type="presOf" srcId="{079F673A-A9DD-4101-84B3-127998763729}" destId="{D4B17DA1-7A3B-40C9-8C84-A4469A8A18E7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F6416809-3FD4-40AE-A720-916CD05E8BA3}" type="presOf" srcId="{7D1F3978-0738-40D2-9F9B-9C40F1B30D61}" destId="{3DC526A9-E7FF-46FC-A834-E9471EC34FA9}" srcOrd="0" destOrd="0" presId="urn:microsoft.com/office/officeart/2005/8/layout/radial6"/>
    <dgm:cxn modelId="{56EC2936-850C-4C93-AC57-59DA08EDFE6C}" type="presOf" srcId="{E2CA8890-034F-4A6B-BC5E-40B72012B4EC}" destId="{79FB28C1-4CA3-41DE-B08A-7817CA610D3A}" srcOrd="0" destOrd="0" presId="urn:microsoft.com/office/officeart/2005/8/layout/radial6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03AFF44F-E2EA-4F14-9121-8E320D1F7B5D}" srcId="{9ED1A3B2-A381-4201-823D-E4B4F944886D}" destId="{079F673A-A9DD-4101-84B3-127998763729}" srcOrd="9" destOrd="0" parTransId="{A9CD7570-ADC3-41CB-A2F0-00E227D8759B}" sibTransId="{7D1F3978-0738-40D2-9F9B-9C40F1B30D61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  <dgm:cxn modelId="{32321314-2934-4734-ABD6-DFED5DB3F561}" type="presParOf" srcId="{F4B68BA8-694B-4B7F-8215-68903FFCD2D7}" destId="{79FB28C1-4CA3-41DE-B08A-7817CA610D3A}" srcOrd="25" destOrd="0" presId="urn:microsoft.com/office/officeart/2005/8/layout/radial6"/>
    <dgm:cxn modelId="{B2E7FF00-EB17-488A-A9ED-CBC91E0C26E0}" type="presParOf" srcId="{F4B68BA8-694B-4B7F-8215-68903FFCD2D7}" destId="{80FAA600-5C49-4F31-9738-213F8A716B0B}" srcOrd="26" destOrd="0" presId="urn:microsoft.com/office/officeart/2005/8/layout/radial6"/>
    <dgm:cxn modelId="{F237284E-C765-49E8-9D91-0A2301B16BD8}" type="presParOf" srcId="{F4B68BA8-694B-4B7F-8215-68903FFCD2D7}" destId="{BBD7BCB8-5DA0-4FFB-A802-E277714C118A}" srcOrd="27" destOrd="0" presId="urn:microsoft.com/office/officeart/2005/8/layout/radial6"/>
    <dgm:cxn modelId="{BFA6B167-B02C-40CD-B0A0-787AC691C323}" type="presParOf" srcId="{F4B68BA8-694B-4B7F-8215-68903FFCD2D7}" destId="{D4B17DA1-7A3B-40C9-8C84-A4469A8A18E7}" srcOrd="28" destOrd="0" presId="urn:microsoft.com/office/officeart/2005/8/layout/radial6"/>
    <dgm:cxn modelId="{F61CAA92-B92C-4292-A1A1-008E8C9C29B8}" type="presParOf" srcId="{F4B68BA8-694B-4B7F-8215-68903FFCD2D7}" destId="{DBC62B63-2EAE-42F7-A23B-33A2DE1CC020}" srcOrd="29" destOrd="0" presId="urn:microsoft.com/office/officeart/2005/8/layout/radial6"/>
    <dgm:cxn modelId="{1DE506B3-8F29-4048-9148-C959B9331ABB}" type="presParOf" srcId="{F4B68BA8-694B-4B7F-8215-68903FFCD2D7}" destId="{3DC526A9-E7FF-46FC-A834-E9471EC34FA9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872215" y="159800"/>
          <a:ext cx="4396826" cy="4081668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Скупштина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Заједничко правобранилаштво општина Лајковац и Љиг</a:t>
          </a:r>
          <a:endParaRPr lang="sr-Cyrl-RS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516115" y="757546"/>
        <a:ext cx="3109026" cy="2886176"/>
      </dsp:txXfrm>
    </dsp:sp>
    <dsp:sp modelId="{6AE34D3E-FD5D-4402-89AF-BF559D3EC92D}">
      <dsp:nvSpPr>
        <dsp:cNvPr id="0" name=""/>
        <dsp:cNvSpPr/>
      </dsp:nvSpPr>
      <dsp:spPr>
        <a:xfrm>
          <a:off x="5566339" y="0"/>
          <a:ext cx="453950" cy="453942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3087475" y="3964367"/>
          <a:ext cx="328696" cy="329012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6177828" y="1842472"/>
          <a:ext cx="328696" cy="329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604944" y="4314361"/>
          <a:ext cx="453950" cy="453942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44077" y="0"/>
          <a:ext cx="328696" cy="329012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2144655" y="2527201"/>
          <a:ext cx="328696" cy="329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0" y="87787"/>
          <a:ext cx="2666394" cy="276731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Спортске установе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sp:txBody>
      <dsp:txXfrm>
        <a:off x="390484" y="493051"/>
        <a:ext cx="1885426" cy="1956787"/>
      </dsp:txXfrm>
    </dsp:sp>
    <dsp:sp modelId="{D4397D2C-6DDE-4A42-9855-5F94ADD7F1F8}">
      <dsp:nvSpPr>
        <dsp:cNvPr id="0" name=""/>
        <dsp:cNvSpPr/>
      </dsp:nvSpPr>
      <dsp:spPr>
        <a:xfrm>
          <a:off x="3868454" y="0"/>
          <a:ext cx="453950" cy="453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713725" y="3067926"/>
          <a:ext cx="820602" cy="820625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5679210" y="0"/>
          <a:ext cx="1982263" cy="1658892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Основне школе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Средње школе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 здравља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9506" y="242939"/>
        <a:ext cx="1401671" cy="1173014"/>
      </dsp:txXfrm>
    </dsp:sp>
    <dsp:sp modelId="{4ABBCF6F-E7DA-4CE7-A2F5-6DD06BFAA1FA}">
      <dsp:nvSpPr>
        <dsp:cNvPr id="0" name=""/>
        <dsp:cNvSpPr/>
      </dsp:nvSpPr>
      <dsp:spPr>
        <a:xfrm>
          <a:off x="5467702" y="1167905"/>
          <a:ext cx="453950" cy="45394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401729" y="4044475"/>
          <a:ext cx="328696" cy="329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778784" y="4439291"/>
          <a:ext cx="328696" cy="329012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933572" y="2484824"/>
          <a:ext cx="589805" cy="213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02" y="0"/>
              </a:lnTo>
              <a:lnTo>
                <a:pt x="294902" y="2139685"/>
              </a:lnTo>
              <a:lnTo>
                <a:pt x="589805" y="21396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172987" y="3499179"/>
        <a:ext cx="110974" cy="110974"/>
      </dsp:txXfrm>
    </dsp:sp>
    <dsp:sp modelId="{EE8B77DA-77C5-46AD-80A2-BD307CFE9F0A}">
      <dsp:nvSpPr>
        <dsp:cNvPr id="0" name=""/>
        <dsp:cNvSpPr/>
      </dsp:nvSpPr>
      <dsp:spPr>
        <a:xfrm>
          <a:off x="1933572" y="2484824"/>
          <a:ext cx="589805" cy="1475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02" y="0"/>
              </a:lnTo>
              <a:lnTo>
                <a:pt x="294902" y="1475169"/>
              </a:lnTo>
              <a:lnTo>
                <a:pt x="589805" y="14751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88757" y="3182691"/>
        <a:ext cx="79435" cy="79435"/>
      </dsp:txXfrm>
    </dsp:sp>
    <dsp:sp modelId="{531482B3-13DA-4E77-8EF9-7A508768A321}">
      <dsp:nvSpPr>
        <dsp:cNvPr id="0" name=""/>
        <dsp:cNvSpPr/>
      </dsp:nvSpPr>
      <dsp:spPr>
        <a:xfrm>
          <a:off x="1933572" y="2484824"/>
          <a:ext cx="589805" cy="81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02" y="0"/>
              </a:lnTo>
              <a:lnTo>
                <a:pt x="294902" y="817896"/>
              </a:lnTo>
              <a:lnTo>
                <a:pt x="589805" y="8178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3265" y="2868563"/>
        <a:ext cx="50418" cy="50418"/>
      </dsp:txXfrm>
    </dsp:sp>
    <dsp:sp modelId="{F1903401-CDA9-4777-A04C-F19A89F110A0}">
      <dsp:nvSpPr>
        <dsp:cNvPr id="0" name=""/>
        <dsp:cNvSpPr/>
      </dsp:nvSpPr>
      <dsp:spPr>
        <a:xfrm>
          <a:off x="1933572" y="2386970"/>
          <a:ext cx="589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7853"/>
              </a:moveTo>
              <a:lnTo>
                <a:pt x="294902" y="97853"/>
              </a:lnTo>
              <a:lnTo>
                <a:pt x="294902" y="45720"/>
              </a:lnTo>
              <a:lnTo>
                <a:pt x="58980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13672" y="2417887"/>
        <a:ext cx="29605" cy="29605"/>
      </dsp:txXfrm>
    </dsp:sp>
    <dsp:sp modelId="{25CF5DCC-0AE9-4D09-ABC1-8BE4D97FDFCB}">
      <dsp:nvSpPr>
        <dsp:cNvPr id="0" name=""/>
        <dsp:cNvSpPr/>
      </dsp:nvSpPr>
      <dsp:spPr>
        <a:xfrm>
          <a:off x="1933572" y="1004269"/>
          <a:ext cx="596656" cy="1480555"/>
        </a:xfrm>
        <a:custGeom>
          <a:avLst/>
          <a:gdLst/>
          <a:ahLst/>
          <a:cxnLst/>
          <a:rect l="0" t="0" r="0" b="0"/>
          <a:pathLst>
            <a:path>
              <a:moveTo>
                <a:pt x="0" y="1480555"/>
              </a:moveTo>
              <a:lnTo>
                <a:pt x="298328" y="1480555"/>
              </a:lnTo>
              <a:lnTo>
                <a:pt x="298328" y="0"/>
              </a:lnTo>
              <a:lnTo>
                <a:pt x="5966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91993" y="1704640"/>
        <a:ext cx="79812" cy="79812"/>
      </dsp:txXfrm>
    </dsp:sp>
    <dsp:sp modelId="{D1C52863-34A6-4E04-9740-6E0567681A8F}">
      <dsp:nvSpPr>
        <dsp:cNvPr id="0" name=""/>
        <dsp:cNvSpPr/>
      </dsp:nvSpPr>
      <dsp:spPr>
        <a:xfrm rot="16200000">
          <a:off x="-1163384" y="1521463"/>
          <a:ext cx="4267192" cy="19267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? </a:t>
          </a:r>
        </a:p>
      </dsp:txBody>
      <dsp:txXfrm>
        <a:off x="-1163384" y="1521463"/>
        <a:ext cx="4267192" cy="1926721"/>
      </dsp:txXfrm>
    </dsp:sp>
    <dsp:sp modelId="{AD67EDBF-32B4-495C-A262-4812FBE80932}">
      <dsp:nvSpPr>
        <dsp:cNvPr id="0" name=""/>
        <dsp:cNvSpPr/>
      </dsp:nvSpPr>
      <dsp:spPr>
        <a:xfrm>
          <a:off x="2530228" y="175421"/>
          <a:ext cx="5596957" cy="1657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  <a:endParaRPr lang="sr-Latn-RS" sz="1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Закон о буџетском систему,</a:t>
          </a:r>
          <a:endParaRPr lang="sr-Latn-RS" sz="1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  <a:endParaRPr lang="sr-Latn-RS" sz="14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sr-Cyrl-RS" sz="1400" kern="1200" dirty="0" smtClean="0">
              <a:latin typeface="Times New Roman" pitchFamily="18" charset="0"/>
              <a:cs typeface="Times New Roman" pitchFamily="18" charset="0"/>
            </a:rPr>
            <a:t>4. </a:t>
          </a: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sp:txBody>
      <dsp:txXfrm>
        <a:off x="2530228" y="175421"/>
        <a:ext cx="5596957" cy="1657694"/>
      </dsp:txXfrm>
    </dsp:sp>
    <dsp:sp modelId="{A288E7CD-845A-4B30-8D9E-0FCFF4059FF8}">
      <dsp:nvSpPr>
        <dsp:cNvPr id="0" name=""/>
        <dsp:cNvSpPr/>
      </dsp:nvSpPr>
      <dsp:spPr>
        <a:xfrm>
          <a:off x="2523377" y="2003899"/>
          <a:ext cx="5553872" cy="857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sr-Latn-RS" sz="14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377" y="2003899"/>
        <a:ext cx="5553872" cy="857582"/>
      </dsp:txXfrm>
    </dsp:sp>
    <dsp:sp modelId="{573F9BF2-AC82-43FC-A361-118085DB3D65}">
      <dsp:nvSpPr>
        <dsp:cNvPr id="0" name=""/>
        <dsp:cNvSpPr/>
      </dsp:nvSpPr>
      <dsp:spPr>
        <a:xfrm>
          <a:off x="2523377" y="3086255"/>
          <a:ext cx="5563102" cy="4329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377" y="3086255"/>
        <a:ext cx="5563102" cy="432931"/>
      </dsp:txXfrm>
    </dsp:sp>
    <dsp:sp modelId="{B2DE3A8A-BA09-499F-9C72-0630724E4538}">
      <dsp:nvSpPr>
        <dsp:cNvPr id="0" name=""/>
        <dsp:cNvSpPr/>
      </dsp:nvSpPr>
      <dsp:spPr>
        <a:xfrm>
          <a:off x="2523377" y="3743959"/>
          <a:ext cx="5564105" cy="4320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377" y="3743959"/>
        <a:ext cx="5564105" cy="432068"/>
      </dsp:txXfrm>
    </dsp:sp>
    <dsp:sp modelId="{94F14A6F-3CD0-4A17-88D3-6F4D0EB2D4E6}">
      <dsp:nvSpPr>
        <dsp:cNvPr id="0" name=""/>
        <dsp:cNvSpPr/>
      </dsp:nvSpPr>
      <dsp:spPr>
        <a:xfrm>
          <a:off x="2523377" y="4400801"/>
          <a:ext cx="5592032" cy="447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377" y="4400801"/>
        <a:ext cx="5592032" cy="447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820" y="147061"/>
          <a:ext cx="1264359" cy="16898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из буџета општине </a:t>
          </a:r>
          <a:r>
            <a:rPr lang="sr-Cyrl-R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1.172.757.143</a:t>
          </a:r>
          <a:r>
            <a:rPr lang="en-U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</a:t>
          </a:r>
          <a:r>
            <a:rPr lang="sr-Cyrl-RS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981" y="394527"/>
        <a:ext cx="894037" cy="1194871"/>
      </dsp:txXfrm>
    </dsp:sp>
    <dsp:sp modelId="{98F3E7AB-6934-48FA-B82F-FBEAF1B2375D}">
      <dsp:nvSpPr>
        <dsp:cNvPr id="0" name=""/>
        <dsp:cNvSpPr/>
      </dsp:nvSpPr>
      <dsp:spPr>
        <a:xfrm>
          <a:off x="1369845" y="625299"/>
          <a:ext cx="733328" cy="73332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67048" y="905724"/>
        <a:ext cx="538922" cy="172478"/>
      </dsp:txXfrm>
    </dsp:sp>
    <dsp:sp modelId="{2F60A798-586E-4E47-B649-25F047F36835}">
      <dsp:nvSpPr>
        <dsp:cNvPr id="0" name=""/>
        <dsp:cNvSpPr/>
      </dsp:nvSpPr>
      <dsp:spPr>
        <a:xfrm>
          <a:off x="2205840" y="147061"/>
          <a:ext cx="1264359" cy="1689803"/>
        </a:xfrm>
        <a:prstGeom prst="ellipse">
          <a:avLst/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Cyrl-RS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244.967.901</a:t>
          </a:r>
          <a:r>
            <a:rPr lang="en-US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r>
            <a:rPr lang="sr-Cyrl-RS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1001" y="394527"/>
        <a:ext cx="894037" cy="1194871"/>
      </dsp:txXfrm>
    </dsp:sp>
    <dsp:sp modelId="{41F09F99-3DCC-47E4-9188-F7D103A1F6E3}">
      <dsp:nvSpPr>
        <dsp:cNvPr id="0" name=""/>
        <dsp:cNvSpPr/>
      </dsp:nvSpPr>
      <dsp:spPr>
        <a:xfrm>
          <a:off x="3572865" y="625299"/>
          <a:ext cx="733328" cy="733328"/>
        </a:xfrm>
        <a:prstGeom prst="mathPlus">
          <a:avLst/>
        </a:prstGeom>
        <a:solidFill>
          <a:schemeClr val="accent4">
            <a:hueOff val="-987791"/>
            <a:satOff val="11154"/>
            <a:lumOff val="5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670068" y="905724"/>
        <a:ext cx="538922" cy="172478"/>
      </dsp:txXfrm>
    </dsp:sp>
    <dsp:sp modelId="{6C1FFF0F-B1A4-4C41-B9D3-30452A0DFA4B}">
      <dsp:nvSpPr>
        <dsp:cNvPr id="0" name=""/>
        <dsp:cNvSpPr/>
      </dsp:nvSpPr>
      <dsp:spPr>
        <a:xfrm>
          <a:off x="6298305" y="482907"/>
          <a:ext cx="1647991" cy="1140780"/>
        </a:xfrm>
        <a:prstGeom prst="ellipse">
          <a:avLst/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Укупан буџет општине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1.557.878.541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</a:t>
          </a:r>
          <a:r>
            <a:rPr lang="en-US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en-US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9648" y="649970"/>
        <a:ext cx="1165305" cy="806654"/>
      </dsp:txXfrm>
    </dsp:sp>
    <dsp:sp modelId="{4F4F87F2-8514-4849-B974-53331EFFA6A3}">
      <dsp:nvSpPr>
        <dsp:cNvPr id="0" name=""/>
        <dsp:cNvSpPr/>
      </dsp:nvSpPr>
      <dsp:spPr>
        <a:xfrm>
          <a:off x="5572083" y="637802"/>
          <a:ext cx="733328" cy="733328"/>
        </a:xfrm>
        <a:prstGeom prst="mathEqual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669286" y="788868"/>
        <a:ext cx="538922" cy="431196"/>
      </dsp:txXfrm>
    </dsp:sp>
    <dsp:sp modelId="{A6BD896E-4D4C-4AE1-9C22-3ED8631C5A0A}">
      <dsp:nvSpPr>
        <dsp:cNvPr id="0" name=""/>
        <dsp:cNvSpPr/>
      </dsp:nvSpPr>
      <dsp:spPr>
        <a:xfrm>
          <a:off x="4391651" y="198141"/>
          <a:ext cx="1354596" cy="1560383"/>
        </a:xfrm>
        <a:prstGeom prst="ellips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из осталих извора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140.153.497,00</a:t>
          </a:r>
          <a:endParaRPr lang="en-US" sz="11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0027" y="426654"/>
        <a:ext cx="957844" cy="1103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148805"/>
          <a:ext cx="2124745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148805"/>
        <a:ext cx="2124745" cy="336600"/>
      </dsp:txXfrm>
    </dsp:sp>
    <dsp:sp modelId="{02385D1D-92EB-445D-B736-940004751C79}">
      <dsp:nvSpPr>
        <dsp:cNvPr id="0" name=""/>
        <dsp:cNvSpPr/>
      </dsp:nvSpPr>
      <dsp:spPr>
        <a:xfrm>
          <a:off x="2128898" y="75174"/>
          <a:ext cx="424949" cy="48386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75174"/>
          <a:ext cx="5779306" cy="483862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75174"/>
        <a:ext cx="5779306" cy="483862"/>
      </dsp:txXfrm>
    </dsp:sp>
    <dsp:sp modelId="{F40D94EA-52E0-4740-A924-EAF350BDF213}">
      <dsp:nvSpPr>
        <dsp:cNvPr id="0" name=""/>
        <dsp:cNvSpPr/>
      </dsp:nvSpPr>
      <dsp:spPr>
        <a:xfrm>
          <a:off x="4153" y="972286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972286"/>
        <a:ext cx="2124745" cy="536456"/>
      </dsp:txXfrm>
    </dsp:sp>
    <dsp:sp modelId="{0E930D30-96BC-4D43-B65A-EE88C46DBE48}">
      <dsp:nvSpPr>
        <dsp:cNvPr id="0" name=""/>
        <dsp:cNvSpPr/>
      </dsp:nvSpPr>
      <dsp:spPr>
        <a:xfrm>
          <a:off x="2128898" y="620237"/>
          <a:ext cx="424949" cy="124055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620237"/>
          <a:ext cx="5779306" cy="124055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sr-Cyrl-RS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sr-Cyrl-RS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620237"/>
        <a:ext cx="5779306" cy="1240555"/>
      </dsp:txXfrm>
    </dsp:sp>
    <dsp:sp modelId="{CCB8139E-CA19-491D-9FCD-6BF28923C725}">
      <dsp:nvSpPr>
        <dsp:cNvPr id="0" name=""/>
        <dsp:cNvSpPr/>
      </dsp:nvSpPr>
      <dsp:spPr>
        <a:xfrm>
          <a:off x="4153" y="1989049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1989049"/>
        <a:ext cx="2124745" cy="536456"/>
      </dsp:txXfrm>
    </dsp:sp>
    <dsp:sp modelId="{14D1633C-A097-4A5A-8269-B04E98857E56}">
      <dsp:nvSpPr>
        <dsp:cNvPr id="0" name=""/>
        <dsp:cNvSpPr/>
      </dsp:nvSpPr>
      <dsp:spPr>
        <a:xfrm>
          <a:off x="2128898" y="1921992"/>
          <a:ext cx="424949" cy="67057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1921992"/>
          <a:ext cx="5779306" cy="670570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1921992"/>
        <a:ext cx="5779306" cy="670570"/>
      </dsp:txXfrm>
    </dsp:sp>
    <dsp:sp modelId="{9312B733-3AEB-49F6-8245-08553BA2949B}">
      <dsp:nvSpPr>
        <dsp:cNvPr id="0" name=""/>
        <dsp:cNvSpPr/>
      </dsp:nvSpPr>
      <dsp:spPr>
        <a:xfrm>
          <a:off x="4153" y="2653762"/>
          <a:ext cx="212474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2653762"/>
        <a:ext cx="2124745" cy="988762"/>
      </dsp:txXfrm>
    </dsp:sp>
    <dsp:sp modelId="{435AB433-2559-485A-A03D-C32F36288071}">
      <dsp:nvSpPr>
        <dsp:cNvPr id="0" name=""/>
        <dsp:cNvSpPr/>
      </dsp:nvSpPr>
      <dsp:spPr>
        <a:xfrm>
          <a:off x="2128898" y="2653762"/>
          <a:ext cx="424949" cy="98876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31517"/>
          <a:ext cx="5779306" cy="63325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2831517"/>
        <a:ext cx="5779306" cy="633252"/>
      </dsp:txXfrm>
    </dsp:sp>
    <dsp:sp modelId="{EFAACCF6-3A6A-4536-89B0-F0A7C44F6BE1}">
      <dsp:nvSpPr>
        <dsp:cNvPr id="0" name=""/>
        <dsp:cNvSpPr/>
      </dsp:nvSpPr>
      <dsp:spPr>
        <a:xfrm>
          <a:off x="4153" y="3703725"/>
          <a:ext cx="2124745" cy="122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3703725"/>
        <a:ext cx="2124745" cy="1220175"/>
      </dsp:txXfrm>
    </dsp:sp>
    <dsp:sp modelId="{6497CA82-45EE-4BD1-AEB4-CC3961FBFB74}">
      <dsp:nvSpPr>
        <dsp:cNvPr id="0" name=""/>
        <dsp:cNvSpPr/>
      </dsp:nvSpPr>
      <dsp:spPr>
        <a:xfrm>
          <a:off x="2128898" y="3703725"/>
          <a:ext cx="424949" cy="12201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866716"/>
          <a:ext cx="5779306" cy="89419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3866716"/>
        <a:ext cx="5779306" cy="894193"/>
      </dsp:txXfrm>
    </dsp:sp>
    <dsp:sp modelId="{939B76D1-BB33-4E50-9ECD-839FB5787B95}">
      <dsp:nvSpPr>
        <dsp:cNvPr id="0" name=""/>
        <dsp:cNvSpPr/>
      </dsp:nvSpPr>
      <dsp:spPr>
        <a:xfrm>
          <a:off x="4153" y="4985100"/>
          <a:ext cx="2124745" cy="53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3" y="4985100"/>
        <a:ext cx="2124745" cy="536456"/>
      </dsp:txXfrm>
    </dsp:sp>
    <dsp:sp modelId="{7845F59F-6101-48DE-ABCC-EC5351843F5B}">
      <dsp:nvSpPr>
        <dsp:cNvPr id="0" name=""/>
        <dsp:cNvSpPr/>
      </dsp:nvSpPr>
      <dsp:spPr>
        <a:xfrm>
          <a:off x="2128898" y="4985100"/>
          <a:ext cx="424949" cy="536456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985100"/>
          <a:ext cx="5779306" cy="5364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</a:t>
          </a:r>
          <a:r>
            <a:rPr lang="sr-Cyrl-RS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3827" y="4985100"/>
        <a:ext cx="5779306" cy="5364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645769" y="1296144"/>
          <a:ext cx="2826833" cy="216086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Latn-R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1.557.878.541,00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9749" y="1612595"/>
        <a:ext cx="1998873" cy="1527962"/>
      </dsp:txXfrm>
    </dsp:sp>
    <dsp:sp modelId="{63432802-399F-407F-AC10-7219543A0326}">
      <dsp:nvSpPr>
        <dsp:cNvPr id="0" name=""/>
        <dsp:cNvSpPr/>
      </dsp:nvSpPr>
      <dsp:spPr>
        <a:xfrm>
          <a:off x="3096353" y="2"/>
          <a:ext cx="1819832" cy="147717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"/>
                <a:satOff val="-125"/>
                <a:lumOff val="801"/>
                <a:alphaOff val="5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4"/>
                <a:satOff val="-125"/>
                <a:lumOff val="801"/>
                <a:alphaOff val="5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4"/>
              <a:satOff val="-125"/>
              <a:lumOff val="801"/>
              <a:alphaOff val="5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615.338.950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      </a:t>
          </a: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2861" y="216329"/>
        <a:ext cx="1286816" cy="1044522"/>
      </dsp:txXfrm>
    </dsp:sp>
    <dsp:sp modelId="{449BFEB2-6844-4A2C-8DC2-780280CBA079}">
      <dsp:nvSpPr>
        <dsp:cNvPr id="0" name=""/>
        <dsp:cNvSpPr/>
      </dsp:nvSpPr>
      <dsp:spPr>
        <a:xfrm>
          <a:off x="5103252" y="828330"/>
          <a:ext cx="1549768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8"/>
                <a:satOff val="-251"/>
                <a:lumOff val="1602"/>
                <a:alphaOff val="10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8"/>
                <a:satOff val="-251"/>
                <a:lumOff val="1602"/>
                <a:alphaOff val="1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8"/>
              <a:satOff val="-251"/>
              <a:lumOff val="1602"/>
              <a:alphaOff val="1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и донације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141.330.492,00 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0210" y="1023427"/>
        <a:ext cx="1095852" cy="942011"/>
      </dsp:txXfrm>
    </dsp:sp>
    <dsp:sp modelId="{9DDE88A7-5745-4E4F-A7A8-F71A4DA0D5F2}">
      <dsp:nvSpPr>
        <dsp:cNvPr id="0" name=""/>
        <dsp:cNvSpPr/>
      </dsp:nvSpPr>
      <dsp:spPr>
        <a:xfrm>
          <a:off x="5031261" y="2556519"/>
          <a:ext cx="1585711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2"/>
                <a:satOff val="-376"/>
                <a:lumOff val="2402"/>
                <a:alphaOff val="15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12"/>
                <a:satOff val="-376"/>
                <a:lumOff val="2402"/>
                <a:alphaOff val="15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12"/>
              <a:satOff val="-376"/>
              <a:lumOff val="2402"/>
              <a:alphaOff val="15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521.345.000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endParaRPr lang="sr-Latn-RS" sz="1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3483" y="2751616"/>
        <a:ext cx="1121267" cy="942011"/>
      </dsp:txXfrm>
    </dsp:sp>
    <dsp:sp modelId="{72DE4213-15E1-4436-8045-C055E8A54EDE}">
      <dsp:nvSpPr>
        <dsp:cNvPr id="0" name=""/>
        <dsp:cNvSpPr/>
      </dsp:nvSpPr>
      <dsp:spPr>
        <a:xfrm>
          <a:off x="3240356" y="3240364"/>
          <a:ext cx="1675821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6"/>
                <a:satOff val="-501"/>
                <a:lumOff val="3203"/>
                <a:alphaOff val="20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16"/>
                <a:satOff val="-501"/>
                <a:lumOff val="3203"/>
                <a:alphaOff val="2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16"/>
              <a:satOff val="-501"/>
              <a:lumOff val="3203"/>
              <a:alphaOff val="2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20.996.198,00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5774" y="3435461"/>
        <a:ext cx="1184985" cy="942011"/>
      </dsp:txXfrm>
    </dsp:sp>
    <dsp:sp modelId="{91CFC9CD-FF79-40EF-A271-A8DBB0423AC2}">
      <dsp:nvSpPr>
        <dsp:cNvPr id="0" name=""/>
        <dsp:cNvSpPr/>
      </dsp:nvSpPr>
      <dsp:spPr>
        <a:xfrm>
          <a:off x="1070810" y="2484526"/>
          <a:ext cx="1970492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0"/>
                <a:satOff val="-627"/>
                <a:lumOff val="4004"/>
                <a:alphaOff val="25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20"/>
                <a:satOff val="-627"/>
                <a:lumOff val="4004"/>
                <a:alphaOff val="25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20"/>
              <a:satOff val="-627"/>
              <a:lumOff val="4004"/>
              <a:alphaOff val="25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Меморандумске ставке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13.900.000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endParaRPr lang="sr-Latn-RS" sz="1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9382" y="2679623"/>
        <a:ext cx="1393348" cy="942011"/>
      </dsp:txXfrm>
    </dsp:sp>
    <dsp:sp modelId="{FC69A2CE-A671-47B5-8CD8-544465E52E9C}">
      <dsp:nvSpPr>
        <dsp:cNvPr id="0" name=""/>
        <dsp:cNvSpPr/>
      </dsp:nvSpPr>
      <dsp:spPr>
        <a:xfrm>
          <a:off x="1430848" y="828339"/>
          <a:ext cx="1637560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4"/>
                <a:satOff val="-752"/>
                <a:lumOff val="4805"/>
                <a:alphaOff val="30000"/>
                <a:tint val="96000"/>
                <a:satMod val="120000"/>
                <a:lumMod val="120000"/>
              </a:schemeClr>
            </a:gs>
            <a:gs pos="100000">
              <a:schemeClr val="accent4">
                <a:shade val="80000"/>
                <a:alpha val="50000"/>
                <a:hueOff val="-24"/>
                <a:satOff val="-752"/>
                <a:lumOff val="4805"/>
                <a:alphaOff val="3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shade val="80000"/>
              <a:alpha val="50000"/>
              <a:hueOff val="-24"/>
              <a:satOff val="-752"/>
              <a:lumOff val="4805"/>
              <a:alphaOff val="3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r>
            <a:rPr lang="sr-Latn-RS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244.967.901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,00</a:t>
          </a:r>
          <a:r>
            <a:rPr lang="sr-Latn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0663" y="1023436"/>
        <a:ext cx="1157930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2535"/>
          <a:ext cx="2057400" cy="5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Расходи за запослене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535"/>
        <a:ext cx="2057400" cy="579149"/>
      </dsp:txXfrm>
    </dsp:sp>
    <dsp:sp modelId="{02385D1D-92EB-445D-B736-940004751C79}">
      <dsp:nvSpPr>
        <dsp:cNvPr id="0" name=""/>
        <dsp:cNvSpPr/>
      </dsp:nvSpPr>
      <dsp:spPr>
        <a:xfrm>
          <a:off x="2057399" y="12535"/>
          <a:ext cx="411480" cy="57914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3471" y="12535"/>
          <a:ext cx="5596128" cy="579149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Расходи за запослене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представљају све трошкове за запослене, како у управи тако и код буџетских корисника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12535"/>
        <a:ext cx="5596128" cy="579149"/>
      </dsp:txXfrm>
    </dsp:sp>
    <dsp:sp modelId="{F40D94EA-52E0-4740-A924-EAF350BDF213}">
      <dsp:nvSpPr>
        <dsp:cNvPr id="0" name=""/>
        <dsp:cNvSpPr/>
      </dsp:nvSpPr>
      <dsp:spPr>
        <a:xfrm>
          <a:off x="0" y="723331"/>
          <a:ext cx="2057400" cy="5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Коришћење роба и услуга 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23331"/>
        <a:ext cx="2057400" cy="579149"/>
      </dsp:txXfrm>
    </dsp:sp>
    <dsp:sp modelId="{0E930D30-96BC-4D43-B65A-EE88C46DBE48}">
      <dsp:nvSpPr>
        <dsp:cNvPr id="0" name=""/>
        <dsp:cNvSpPr/>
      </dsp:nvSpPr>
      <dsp:spPr>
        <a:xfrm>
          <a:off x="2057399" y="678085"/>
          <a:ext cx="411480" cy="66964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3471" y="678085"/>
          <a:ext cx="5596128" cy="669642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Коришћење роба и услуга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678085"/>
        <a:ext cx="5596128" cy="669642"/>
      </dsp:txXfrm>
    </dsp:sp>
    <dsp:sp modelId="{CCB8139E-CA19-491D-9FCD-6BF28923C725}">
      <dsp:nvSpPr>
        <dsp:cNvPr id="0" name=""/>
        <dsp:cNvSpPr/>
      </dsp:nvSpPr>
      <dsp:spPr>
        <a:xfrm>
          <a:off x="0" y="1569865"/>
          <a:ext cx="2057400" cy="5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Дотације и трансфери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69865"/>
        <a:ext cx="2057400" cy="579149"/>
      </dsp:txXfrm>
    </dsp:sp>
    <dsp:sp modelId="{14D1633C-A097-4A5A-8269-B04E98857E56}">
      <dsp:nvSpPr>
        <dsp:cNvPr id="0" name=""/>
        <dsp:cNvSpPr/>
      </dsp:nvSpPr>
      <dsp:spPr>
        <a:xfrm>
          <a:off x="2057399" y="1434127"/>
          <a:ext cx="411480" cy="850626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3471" y="1434127"/>
          <a:ext cx="5596128" cy="85062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Дотације и трансфери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 трошкови које локална самоуправа </a:t>
          </a: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као што су школе, центар за социјални рад, дом здравља.</a:t>
          </a:r>
          <a:r>
            <a:rPr 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633471" y="1434127"/>
        <a:ext cx="5596128" cy="850626"/>
      </dsp:txXfrm>
    </dsp:sp>
    <dsp:sp modelId="{9312B733-3AEB-49F6-8245-08553BA2949B}">
      <dsp:nvSpPr>
        <dsp:cNvPr id="0" name=""/>
        <dsp:cNvSpPr/>
      </dsp:nvSpPr>
      <dsp:spPr>
        <a:xfrm>
          <a:off x="0" y="2371153"/>
          <a:ext cx="2057400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Остали расходи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71153"/>
        <a:ext cx="2057400" cy="475200"/>
      </dsp:txXfrm>
    </dsp:sp>
    <dsp:sp modelId="{435AB433-2559-485A-A03D-C32F36288071}">
      <dsp:nvSpPr>
        <dsp:cNvPr id="0" name=""/>
        <dsp:cNvSpPr/>
      </dsp:nvSpPr>
      <dsp:spPr>
        <a:xfrm>
          <a:off x="2057399" y="2371153"/>
          <a:ext cx="411480" cy="475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3471" y="2371153"/>
          <a:ext cx="5596128" cy="4752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Остали расходи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обухватају дотације невладиним организацијама, порезе, таксе, новчане казне.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2371153"/>
        <a:ext cx="5596128" cy="475200"/>
      </dsp:txXfrm>
    </dsp:sp>
    <dsp:sp modelId="{EFAACCF6-3A6A-4536-89B0-F0A7C44F6BE1}">
      <dsp:nvSpPr>
        <dsp:cNvPr id="0" name=""/>
        <dsp:cNvSpPr/>
      </dsp:nvSpPr>
      <dsp:spPr>
        <a:xfrm>
          <a:off x="0" y="2932753"/>
          <a:ext cx="2057400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Субвенције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32753"/>
        <a:ext cx="2057400" cy="475200"/>
      </dsp:txXfrm>
    </dsp:sp>
    <dsp:sp modelId="{6497CA82-45EE-4BD1-AEB4-CC3961FBFB74}">
      <dsp:nvSpPr>
        <dsp:cNvPr id="0" name=""/>
        <dsp:cNvSpPr/>
      </dsp:nvSpPr>
      <dsp:spPr>
        <a:xfrm>
          <a:off x="2057399" y="2932753"/>
          <a:ext cx="411480" cy="4752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932753"/>
          <a:ext cx="5596128" cy="4752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Субвенције</a:t>
          </a: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сe одобравају за функционисање међумесног превоза и  пољопривредним произвођачима. 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2932753"/>
        <a:ext cx="5596128" cy="475200"/>
      </dsp:txXfrm>
    </dsp:sp>
    <dsp:sp modelId="{939B76D1-BB33-4E50-9ECD-839FB5787B95}">
      <dsp:nvSpPr>
        <dsp:cNvPr id="0" name=""/>
        <dsp:cNvSpPr/>
      </dsp:nvSpPr>
      <dsp:spPr>
        <a:xfrm>
          <a:off x="0" y="3494353"/>
          <a:ext cx="2057400" cy="5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Социјална заштита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94353"/>
        <a:ext cx="2057400" cy="579149"/>
      </dsp:txXfrm>
    </dsp:sp>
    <dsp:sp modelId="{7845F59F-6101-48DE-ABCC-EC5351843F5B}">
      <dsp:nvSpPr>
        <dsp:cNvPr id="0" name=""/>
        <dsp:cNvSpPr/>
      </dsp:nvSpPr>
      <dsp:spPr>
        <a:xfrm>
          <a:off x="2057399" y="3494353"/>
          <a:ext cx="411480" cy="57914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3471" y="3494353"/>
          <a:ext cx="5596128" cy="5791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Социјална заштита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обухвата све трошкове исплате социјалне помоћи за различите категорије грађана.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3494353"/>
        <a:ext cx="5596128" cy="579149"/>
      </dsp:txXfrm>
    </dsp:sp>
    <dsp:sp modelId="{B471A916-B6F4-4017-A447-E2C98CEE19B9}">
      <dsp:nvSpPr>
        <dsp:cNvPr id="0" name=""/>
        <dsp:cNvSpPr/>
      </dsp:nvSpPr>
      <dsp:spPr>
        <a:xfrm>
          <a:off x="0" y="4256428"/>
          <a:ext cx="2057400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Буџетска резерва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56428"/>
        <a:ext cx="2057400" cy="475200"/>
      </dsp:txXfrm>
    </dsp:sp>
    <dsp:sp modelId="{7F976215-9D17-4223-A92A-D3302071B429}">
      <dsp:nvSpPr>
        <dsp:cNvPr id="0" name=""/>
        <dsp:cNvSpPr/>
      </dsp:nvSpPr>
      <dsp:spPr>
        <a:xfrm>
          <a:off x="2057399" y="4159903"/>
          <a:ext cx="411480" cy="66824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3471" y="4159903"/>
          <a:ext cx="5596128" cy="66824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Буџетска резерва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4159903"/>
        <a:ext cx="5596128" cy="668249"/>
      </dsp:txXfrm>
    </dsp:sp>
    <dsp:sp modelId="{320B77C6-F8A0-4CEB-8B55-79E4A1BAF9E9}">
      <dsp:nvSpPr>
        <dsp:cNvPr id="0" name=""/>
        <dsp:cNvSpPr/>
      </dsp:nvSpPr>
      <dsp:spPr>
        <a:xfrm>
          <a:off x="0" y="4959799"/>
          <a:ext cx="2057400" cy="5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>
              <a:latin typeface="Times New Roman" pitchFamily="18" charset="0"/>
              <a:cs typeface="Times New Roman" pitchFamily="18" charset="0"/>
            </a:rPr>
            <a:t>Капитални издаци</a:t>
          </a:r>
          <a:endParaRPr 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959799"/>
        <a:ext cx="2057400" cy="579149"/>
      </dsp:txXfrm>
    </dsp:sp>
    <dsp:sp modelId="{803A06C6-F698-48F4-A91D-0B2B17EECBA4}">
      <dsp:nvSpPr>
        <dsp:cNvPr id="0" name=""/>
        <dsp:cNvSpPr/>
      </dsp:nvSpPr>
      <dsp:spPr>
        <a:xfrm>
          <a:off x="2057399" y="4914553"/>
          <a:ext cx="411480" cy="669642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3471" y="4914553"/>
          <a:ext cx="5596128" cy="6696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Капитални издаци </a:t>
          </a:r>
          <a:r>
            <a:rPr lang="sr-Cyrl-R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3471" y="4914553"/>
        <a:ext cx="5596128" cy="669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526A9-E7FF-46FC-A834-E9471EC34FA9}">
      <dsp:nvSpPr>
        <dsp:cNvPr id="0" name=""/>
        <dsp:cNvSpPr/>
      </dsp:nvSpPr>
      <dsp:spPr>
        <a:xfrm>
          <a:off x="2136977" y="386225"/>
          <a:ext cx="4162825" cy="4162825"/>
        </a:xfrm>
        <a:prstGeom prst="blockArc">
          <a:avLst>
            <a:gd name="adj1" fmla="val 14026790"/>
            <a:gd name="adj2" fmla="val 16431404"/>
            <a:gd name="adj3" fmla="val 2760"/>
          </a:avLst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7BCB8-5DA0-4FFB-A802-E277714C118A}">
      <dsp:nvSpPr>
        <dsp:cNvPr id="0" name=""/>
        <dsp:cNvSpPr/>
      </dsp:nvSpPr>
      <dsp:spPr>
        <a:xfrm>
          <a:off x="2130604" y="390874"/>
          <a:ext cx="4162825" cy="4162825"/>
        </a:xfrm>
        <a:prstGeom prst="blockArc">
          <a:avLst>
            <a:gd name="adj1" fmla="val 11880000"/>
            <a:gd name="adj2" fmla="val 14040000"/>
            <a:gd name="adj3" fmla="val 2760"/>
          </a:avLst>
        </a:prstGeom>
        <a:solidFill>
          <a:schemeClr val="accent3">
            <a:hueOff val="-3174057"/>
            <a:satOff val="10925"/>
            <a:lumOff val="-88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152459" y="319183"/>
          <a:ext cx="4162825" cy="4162825"/>
        </a:xfrm>
        <a:prstGeom prst="blockArc">
          <a:avLst>
            <a:gd name="adj1" fmla="val 9757127"/>
            <a:gd name="adj2" fmla="val 11754474"/>
            <a:gd name="adj3" fmla="val 2760"/>
          </a:avLst>
        </a:prstGeom>
        <a:solidFill>
          <a:schemeClr val="accent3">
            <a:hueOff val="-2777300"/>
            <a:satOff val="9560"/>
            <a:lumOff val="-7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20859" y="610906"/>
          <a:ext cx="4162825" cy="4162825"/>
        </a:xfrm>
        <a:prstGeom prst="blockArc">
          <a:avLst>
            <a:gd name="adj1" fmla="val 8269469"/>
            <a:gd name="adj2" fmla="val 10259388"/>
            <a:gd name="adj3" fmla="val 2760"/>
          </a:avLst>
        </a:prstGeom>
        <a:solidFill>
          <a:schemeClr val="accent3">
            <a:hueOff val="-2380543"/>
            <a:satOff val="8194"/>
            <a:lumOff val="-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1993416" y="395463"/>
          <a:ext cx="4162825" cy="4162825"/>
        </a:xfrm>
        <a:prstGeom prst="blockArc">
          <a:avLst>
            <a:gd name="adj1" fmla="val 5170072"/>
            <a:gd name="adj2" fmla="val 7744286"/>
            <a:gd name="adj3" fmla="val 2760"/>
          </a:avLst>
        </a:prstGeom>
        <a:solidFill>
          <a:schemeClr val="accent3">
            <a:hueOff val="-1983786"/>
            <a:satOff val="6828"/>
            <a:lumOff val="-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98719" y="397770"/>
          <a:ext cx="4162825" cy="4162825"/>
        </a:xfrm>
        <a:prstGeom prst="blockArc">
          <a:avLst>
            <a:gd name="adj1" fmla="val 3174246"/>
            <a:gd name="adj2" fmla="val 5681866"/>
            <a:gd name="adj3" fmla="val 2760"/>
          </a:avLst>
        </a:prstGeom>
        <a:solidFill>
          <a:schemeClr val="accent3">
            <a:hueOff val="-1587028"/>
            <a:satOff val="5463"/>
            <a:lumOff val="-4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076204" y="592764"/>
          <a:ext cx="4162825" cy="4162825"/>
        </a:xfrm>
        <a:prstGeom prst="blockArc">
          <a:avLst>
            <a:gd name="adj1" fmla="val 729673"/>
            <a:gd name="adj2" fmla="val 2678316"/>
            <a:gd name="adj3" fmla="val 2760"/>
          </a:avLst>
        </a:prstGeom>
        <a:solidFill>
          <a:schemeClr val="accent3">
            <a:hueOff val="-1190271"/>
            <a:satOff val="4097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136135" y="-190934"/>
          <a:ext cx="4190009" cy="5214272"/>
        </a:xfrm>
        <a:prstGeom prst="blockArc">
          <a:avLst>
            <a:gd name="adj1" fmla="val 20947960"/>
            <a:gd name="adj2" fmla="val 1179242"/>
            <a:gd name="adj3" fmla="val 2760"/>
          </a:avLst>
        </a:prstGeom>
        <a:solidFill>
          <a:schemeClr val="accent3">
            <a:hueOff val="-793514"/>
            <a:satOff val="2731"/>
            <a:lumOff val="-22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172449" y="438566"/>
          <a:ext cx="4162825" cy="4162825"/>
        </a:xfrm>
        <a:prstGeom prst="blockArc">
          <a:avLst>
            <a:gd name="adj1" fmla="val 18713646"/>
            <a:gd name="adj2" fmla="val 20770021"/>
            <a:gd name="adj3" fmla="val 2760"/>
          </a:avLst>
        </a:prstGeom>
        <a:solidFill>
          <a:schemeClr val="accent3">
            <a:hueOff val="-396757"/>
            <a:satOff val="1366"/>
            <a:lumOff val="-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114565" y="384591"/>
          <a:ext cx="4162825" cy="4162825"/>
        </a:xfrm>
        <a:prstGeom prst="blockArc">
          <a:avLst>
            <a:gd name="adj1" fmla="val 16469037"/>
            <a:gd name="adj2" fmla="val 18846201"/>
            <a:gd name="adj3" fmla="val 27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90508" y="1512170"/>
          <a:ext cx="2043018" cy="1920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200" kern="1200" dirty="0" smtClean="0">
              <a:solidFill>
                <a:schemeClr val="bg1"/>
              </a:solidFill>
            </a:rPr>
            <a:t>1.557.878.541,00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489701" y="1793381"/>
        <a:ext cx="1444632" cy="1357810"/>
      </dsp:txXfrm>
    </dsp:sp>
    <dsp:sp modelId="{73F305AC-CFDC-45B1-8AB8-6FABD1C99179}">
      <dsp:nvSpPr>
        <dsp:cNvPr id="0" name=""/>
        <dsp:cNvSpPr/>
      </dsp:nvSpPr>
      <dsp:spPr>
        <a:xfrm>
          <a:off x="3744363" y="-282320"/>
          <a:ext cx="1224187" cy="14038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Коришћење роба и услуга </a:t>
          </a:r>
          <a:r>
            <a:rPr lang="ru-RU" sz="1050" kern="1200" dirty="0" smtClean="0">
              <a:solidFill>
                <a:schemeClr val="tx1"/>
              </a:solidFill>
            </a:rPr>
            <a:t>512.101.277,00 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3923641" y="-76732"/>
        <a:ext cx="865631" cy="992667"/>
      </dsp:txXfrm>
    </dsp:sp>
    <dsp:sp modelId="{A14630AA-C1BD-4A7E-B665-0A7C9B6C19C9}">
      <dsp:nvSpPr>
        <dsp:cNvPr id="0" name=""/>
        <dsp:cNvSpPr/>
      </dsp:nvSpPr>
      <dsp:spPr>
        <a:xfrm>
          <a:off x="5017501" y="473449"/>
          <a:ext cx="1214109" cy="1037102"/>
        </a:xfrm>
        <a:prstGeom prst="ellipse">
          <a:avLst/>
        </a:prstGeom>
        <a:solidFill>
          <a:schemeClr val="accent3">
            <a:hueOff val="-396757"/>
            <a:satOff val="1366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050" kern="1200" dirty="0" smtClean="0">
              <a:solidFill>
                <a:schemeClr val="tx1"/>
              </a:solidFill>
            </a:rPr>
            <a:t>178.476.000,00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5195303" y="625329"/>
        <a:ext cx="858505" cy="733342"/>
      </dsp:txXfrm>
    </dsp:sp>
    <dsp:sp modelId="{E43F7264-94BE-4E7E-8A98-A0D70BB3AF06}">
      <dsp:nvSpPr>
        <dsp:cNvPr id="0" name=""/>
        <dsp:cNvSpPr/>
      </dsp:nvSpPr>
      <dsp:spPr>
        <a:xfrm>
          <a:off x="5604321" y="1553573"/>
          <a:ext cx="1285384" cy="951248"/>
        </a:xfrm>
        <a:prstGeom prst="ellipse">
          <a:avLst/>
        </a:prstGeom>
        <a:solidFill>
          <a:schemeClr val="accent3">
            <a:hueOff val="-793514"/>
            <a:satOff val="2731"/>
            <a:lumOff val="-22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Расходи за запослене </a:t>
          </a:r>
          <a:r>
            <a:rPr lang="sr-Cyrl-RS" sz="1050" kern="1200" dirty="0" smtClean="0">
              <a:solidFill>
                <a:schemeClr val="tx1"/>
              </a:solidFill>
            </a:rPr>
            <a:t>255.382.654,00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5792561" y="1692880"/>
        <a:ext cx="908904" cy="672634"/>
      </dsp:txXfrm>
    </dsp:sp>
    <dsp:sp modelId="{115526CD-270E-4C52-A164-15F2B6F9FE39}">
      <dsp:nvSpPr>
        <dsp:cNvPr id="0" name=""/>
        <dsp:cNvSpPr/>
      </dsp:nvSpPr>
      <dsp:spPr>
        <a:xfrm>
          <a:off x="5567668" y="2642516"/>
          <a:ext cx="1193138" cy="928171"/>
        </a:xfrm>
        <a:prstGeom prst="ellipse">
          <a:avLst/>
        </a:prstGeom>
        <a:solidFill>
          <a:schemeClr val="accent3">
            <a:hueOff val="-1190271"/>
            <a:satOff val="4097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Социјална помоћ </a:t>
          </a:r>
          <a:r>
            <a:rPr lang="sr-Cyrl-RS" sz="1050" kern="1200" dirty="0" smtClean="0">
              <a:solidFill>
                <a:schemeClr val="tx1"/>
              </a:solidFill>
            </a:rPr>
            <a:t>40.659.490,00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5742399" y="2778443"/>
        <a:ext cx="843676" cy="656317"/>
      </dsp:txXfrm>
    </dsp:sp>
    <dsp:sp modelId="{5101AD7C-EA94-402A-A388-0FD916639D60}">
      <dsp:nvSpPr>
        <dsp:cNvPr id="0" name=""/>
        <dsp:cNvSpPr/>
      </dsp:nvSpPr>
      <dsp:spPr>
        <a:xfrm>
          <a:off x="5017496" y="3641802"/>
          <a:ext cx="1201429" cy="949317"/>
        </a:xfrm>
        <a:prstGeom prst="ellipse">
          <a:avLst/>
        </a:prstGeom>
        <a:solidFill>
          <a:schemeClr val="accent3">
            <a:hueOff val="-1587028"/>
            <a:satOff val="5463"/>
            <a:lumOff val="-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Субвенције </a:t>
          </a:r>
          <a:r>
            <a:rPr lang="sr-Cyrl-RS" sz="1050" kern="1200" dirty="0" smtClean="0">
              <a:solidFill>
                <a:schemeClr val="tx1"/>
              </a:solidFill>
            </a:rPr>
            <a:t>76.028.950,00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5193441" y="3780826"/>
        <a:ext cx="849539" cy="671269"/>
      </dsp:txXfrm>
    </dsp:sp>
    <dsp:sp modelId="{D19ADD6D-9F0A-4766-B637-BB2D5495A9BB}">
      <dsp:nvSpPr>
        <dsp:cNvPr id="0" name=""/>
        <dsp:cNvSpPr/>
      </dsp:nvSpPr>
      <dsp:spPr>
        <a:xfrm>
          <a:off x="3550553" y="3859993"/>
          <a:ext cx="1322928" cy="1329959"/>
        </a:xfrm>
        <a:prstGeom prst="ellipse">
          <a:avLst/>
        </a:prstGeom>
        <a:solidFill>
          <a:schemeClr val="accent3">
            <a:hueOff val="-1983786"/>
            <a:satOff val="6828"/>
            <a:lumOff val="-55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Остали расходи </a:t>
          </a:r>
          <a:r>
            <a:rPr lang="sr-Cyrl-RS" sz="1050" kern="1200" dirty="0" smtClean="0">
              <a:solidFill>
                <a:schemeClr val="tx1"/>
              </a:solidFill>
            </a:rPr>
            <a:t>93.447.377,00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3744291" y="4054761"/>
        <a:ext cx="935452" cy="940423"/>
      </dsp:txXfrm>
    </dsp:sp>
    <dsp:sp modelId="{4F05B281-B6DB-45BB-A427-1BF92AADC139}">
      <dsp:nvSpPr>
        <dsp:cNvPr id="0" name=""/>
        <dsp:cNvSpPr/>
      </dsp:nvSpPr>
      <dsp:spPr>
        <a:xfrm>
          <a:off x="2137175" y="3569796"/>
          <a:ext cx="1287738" cy="1001409"/>
        </a:xfrm>
        <a:prstGeom prst="ellipse">
          <a:avLst/>
        </a:prstGeom>
        <a:solidFill>
          <a:schemeClr val="accent3">
            <a:hueOff val="-2380543"/>
            <a:satOff val="8194"/>
            <a:lumOff val="-6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Средства резерве </a:t>
          </a:r>
          <a:r>
            <a:rPr lang="sr-Cyrl-RS" sz="1050" kern="1200" dirty="0" smtClean="0">
              <a:solidFill>
                <a:schemeClr val="tx1"/>
              </a:solidFill>
            </a:rPr>
            <a:t>14.901.000,00 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325760" y="3716449"/>
        <a:ext cx="910568" cy="708103"/>
      </dsp:txXfrm>
    </dsp:sp>
    <dsp:sp modelId="{2D6C03BD-4023-431E-84F6-C080A9961C8A}">
      <dsp:nvSpPr>
        <dsp:cNvPr id="0" name=""/>
        <dsp:cNvSpPr/>
      </dsp:nvSpPr>
      <dsp:spPr>
        <a:xfrm>
          <a:off x="1561116" y="2489674"/>
          <a:ext cx="1427599" cy="1048234"/>
        </a:xfrm>
        <a:prstGeom prst="ellipse">
          <a:avLst/>
        </a:prstGeom>
        <a:solidFill>
          <a:schemeClr val="accent3">
            <a:hueOff val="-2777300"/>
            <a:satOff val="9560"/>
            <a:lumOff val="-77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Капитални издаци </a:t>
          </a:r>
          <a:r>
            <a:rPr lang="sr-Cyrl-RS" sz="1050" kern="1200" dirty="0" smtClean="0">
              <a:solidFill>
                <a:schemeClr val="tx1"/>
              </a:solidFill>
            </a:rPr>
            <a:t>354.720.093,00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1770183" y="2643184"/>
        <a:ext cx="1009465" cy="741214"/>
      </dsp:txXfrm>
    </dsp:sp>
    <dsp:sp modelId="{79FB28C1-4CA3-41DE-B08A-7817CA610D3A}">
      <dsp:nvSpPr>
        <dsp:cNvPr id="0" name=""/>
        <dsp:cNvSpPr/>
      </dsp:nvSpPr>
      <dsp:spPr>
        <a:xfrm>
          <a:off x="1664556" y="1438985"/>
          <a:ext cx="1190481" cy="797973"/>
        </a:xfrm>
        <a:prstGeom prst="ellipse">
          <a:avLst/>
        </a:prstGeom>
        <a:solidFill>
          <a:schemeClr val="accent3">
            <a:hueOff val="-3174057"/>
            <a:satOff val="10925"/>
            <a:lumOff val="-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Отплата главнице </a:t>
          </a:r>
          <a:r>
            <a:rPr lang="sr-Cyrl-RS" sz="1050" kern="1200" dirty="0" smtClean="0">
              <a:solidFill>
                <a:schemeClr val="tx1"/>
              </a:solidFill>
            </a:rPr>
            <a:t>25.000.000,00 </a:t>
          </a:r>
          <a:r>
            <a:rPr lang="sr-Cyrl-RS" sz="1050" kern="1200" dirty="0">
              <a:solidFill>
                <a:schemeClr val="tx1"/>
              </a:solidFill>
            </a:rPr>
            <a:t>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1838898" y="1555845"/>
        <a:ext cx="841797" cy="564253"/>
      </dsp:txXfrm>
    </dsp:sp>
    <dsp:sp modelId="{D4B17DA1-7A3B-40C9-8C84-A4469A8A18E7}">
      <dsp:nvSpPr>
        <dsp:cNvPr id="0" name=""/>
        <dsp:cNvSpPr/>
      </dsp:nvSpPr>
      <dsp:spPr>
        <a:xfrm>
          <a:off x="2384639" y="213703"/>
          <a:ext cx="1241679" cy="1195851"/>
        </a:xfrm>
        <a:prstGeom prst="ellipse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tx1"/>
              </a:solidFill>
            </a:rPr>
            <a:t>Отплата камата и пратећи трошкови задуживања </a:t>
          </a:r>
          <a:r>
            <a:rPr lang="sr-Cyrl-RS" sz="1050" kern="1200" dirty="0" smtClean="0">
              <a:solidFill>
                <a:schemeClr val="tx1"/>
              </a:solidFill>
            </a:rPr>
            <a:t>7.161.700,00 динара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566479" y="388831"/>
        <a:ext cx="877999" cy="84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09.07.2024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09.07.2024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09.07.2024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09.07.2024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09.07.2024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09.07.2024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09.07.2024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8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177A51-6661-464F-AF3F-5F9E5897B61D}" type="datetime1">
              <a:rPr lang="en-US" smtClean="0"/>
              <a:t>09.07.2024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756" y="451059"/>
            <a:ext cx="7008068" cy="739258"/>
          </a:xfrm>
        </p:spPr>
        <p:txBody>
          <a:bodyPr>
            <a:normAutofit fontScale="90000"/>
          </a:bodyPr>
          <a:lstStyle/>
          <a:p>
            <a:r>
              <a:rPr lang="sr-Cyrl-R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ОПШТИНА</a:t>
            </a: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ЛАЈКОВАЦ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600200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ГРАЂАНСКИ ВОДИЧ КРОЗ ОДЛУКУ О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ПРВОМ РЕБАЛАНСУ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БУЏЕТА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Грб општине Лајковац">
            <a:extLst>
              <a:ext uri="{FF2B5EF4-FFF2-40B4-BE49-F238E27FC236}">
                <a16:creationId xmlns="" xmlns:a16="http://schemas.microsoft.com/office/drawing/2014/main" id="{3B01A529-CACA-6822-DCAD-51AC4558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4982"/>
            <a:ext cx="3124200" cy="224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28559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после </a:t>
            </a:r>
            <a:r>
              <a:rPr lang="sr-Cyrl-R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првог </a:t>
            </a:r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ребаланса за </a:t>
            </a:r>
            <a:r>
              <a:rPr lang="sr-Cyrl-R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5736862"/>
              </p:ext>
            </p:extLst>
          </p:nvPr>
        </p:nvGraphicFramePr>
        <p:xfrm>
          <a:off x="683568" y="1268760"/>
          <a:ext cx="7848872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7778825" cy="10192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после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првог </a:t>
            </a:r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ребаланса за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06053"/>
              </p:ext>
            </p:extLst>
          </p:nvPr>
        </p:nvGraphicFramePr>
        <p:xfrm>
          <a:off x="899592" y="2302326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118556"/>
              </p:ext>
            </p:extLst>
          </p:nvPr>
        </p:nvGraphicFramePr>
        <p:xfrm>
          <a:off x="755576" y="1988840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66439"/>
              </p:ext>
            </p:extLst>
          </p:nvPr>
        </p:nvGraphicFramePr>
        <p:xfrm>
          <a:off x="755576" y="184482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r-Latn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години из буџета износе: </a:t>
            </a:r>
          </a:p>
          <a:p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endParaRPr lang="sr-Latn-R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ИЗДАЦИ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И ИЗДАЦИ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морају се исказивати на законом прописан начин, односно морају се исказивати: по </a:t>
            </a:r>
            <a:r>
              <a:rPr lang="sr-Cyrl-RS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програмима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основној намени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која показује за коју врсту трошка се средства издвајају; по </a:t>
            </a:r>
            <a:r>
              <a:rPr lang="sr-Cyrl-RS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функцији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која показује функционалну намену за одређену област и по </a:t>
            </a:r>
            <a:r>
              <a:rPr lang="sr-Cyrl-RS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корисницима буџета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шта се троше јавна средства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1988840"/>
            <a:ext cx="338437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1.557.878.541,00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sr-Latn-R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 dirty="0"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71241"/>
              </p:ext>
            </p:extLst>
          </p:nvPr>
        </p:nvGraphicFramePr>
        <p:xfrm>
          <a:off x="504376" y="1099430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323497"/>
              </p:ext>
            </p:extLst>
          </p:nvPr>
        </p:nvGraphicFramePr>
        <p:xfrm>
          <a:off x="539552" y="1268760"/>
          <a:ext cx="8352928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sr-Cyrl-R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буџета после </a:t>
            </a:r>
            <a:r>
              <a:rPr lang="sr-Cyrl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првог </a:t>
            </a:r>
            <a:r>
              <a:rPr lang="sr-Cyrl-R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ребаланса за </a:t>
            </a:r>
            <a:r>
              <a:rPr lang="sr-Cyrl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r-Cyrl-R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 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116632"/>
            <a:ext cx="8066857" cy="1368152"/>
          </a:xfrm>
        </p:spPr>
        <p:txBody>
          <a:bodyPr>
            <a:norm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буџета после 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првог </a:t>
            </a:r>
            <a:r>
              <a:rPr lang="sr-Cyrl-R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ребаланса за 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r-Cyrl-R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19958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038207"/>
              </p:ext>
            </p:extLst>
          </p:nvPr>
        </p:nvGraphicFramePr>
        <p:xfrm>
          <a:off x="395536" y="1412776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465365"/>
              </p:ext>
            </p:extLst>
          </p:nvPr>
        </p:nvGraphicFramePr>
        <p:xfrm>
          <a:off x="467544" y="1484784"/>
          <a:ext cx="8280920" cy="486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56" y="-93313"/>
            <a:ext cx="7787208" cy="778098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44512"/>
              </p:ext>
            </p:extLst>
          </p:nvPr>
        </p:nvGraphicFramePr>
        <p:xfrm>
          <a:off x="323529" y="620685"/>
          <a:ext cx="8352928" cy="58911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42820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417953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392155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64282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Назив програма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Планирана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%  буџета по програму 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 1. Становање, урбанизам и просторно планирање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51.441.020,00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2. Комуналне делатности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284.492.976,00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3. Локални економски развој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29.245.346,00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4. Развој туризма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9.957.672,00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5. Пољопривреда и рурални развој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20.000.000,00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6. Заштита животне средине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33.365.745,00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990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7. Организација саобраћаја и саобраћајна инфраструктура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223.237.924,00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8. Предшколско васпитање и образовање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162.303.531,00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9. Основно образовање и васпитање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92.997.000,00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10. Средње образовање и васпитање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46.074.000,00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11. Социјална и дечија заштита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48.183.070,00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12. Здравствена заштита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15.500.000,00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0.99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13. Развој културе и информисања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83.851.130,00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14. Развој спорта и омладине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161.126.630,00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78570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15. Опште услуге локалне самоуправе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262.856.617,00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16.87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343226">
                <a:tc>
                  <a:txBody>
                    <a:bodyPr/>
                    <a:lstStyle/>
                    <a:p>
                      <a:r>
                        <a:rPr lang="sr-Cyrl-RS" sz="1200" dirty="0">
                          <a:latin typeface="Times New Roman" pitchFamily="18" charset="0"/>
                          <a:cs typeface="Times New Roman" pitchFamily="18" charset="0"/>
                        </a:rPr>
                        <a:t>Програм 16. Политички систем локалне самоуправе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27.525.880,00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1.77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17. Енергетска ефикасност и обновљиви извори енергије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5.720.000,00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0.37%</a:t>
                      </a:r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220">
                <a:tc>
                  <a:txBody>
                    <a:bodyPr/>
                    <a:lstStyle/>
                    <a:p>
                      <a:r>
                        <a:rPr lang="sr-Cyrl-RS" sz="1400" dirty="0">
                          <a:latin typeface="Times New Roman" pitchFamily="18" charset="0"/>
                          <a:cs typeface="Times New Roman" pitchFamily="18" charset="0"/>
                        </a:rPr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1.557.878.541,00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расхода по буџетским програмима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96296"/>
              </p:ext>
            </p:extLst>
          </p:nvPr>
        </p:nvGraphicFramePr>
        <p:xfrm>
          <a:off x="1095374" y="1352550"/>
          <a:ext cx="7581081" cy="481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="" xmlns:a16="http://schemas.microsoft.com/office/drawing/2014/main" id="{839DE6BC-45BF-F16E-D0D6-D9A82E132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398204"/>
              </p:ext>
            </p:extLst>
          </p:nvPr>
        </p:nvGraphicFramePr>
        <p:xfrm>
          <a:off x="539552" y="1340768"/>
          <a:ext cx="7992888" cy="425494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6164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5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71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Назив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буџетског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корисника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Планирана средства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буџета по кориснику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Скупштина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општине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16.041.380,00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Председник општине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9.157.500,00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Општинско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веће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2.327.000,00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Општинска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1.220.388.150,00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Месне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заједнице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619.400,00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Установе културе: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62.463.862,00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Културни </a:t>
                      </a: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центар “Хаџи Рувим</a:t>
                      </a:r>
                      <a:r>
                        <a:rPr kumimoji="0" lang="sr-Cyrl-R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33.431.482,00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Библиотека „Радован Бели Марковић“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29.042.380,00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редшколска установа  “Лептирић”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162.303.531,00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Установа за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омладину и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70.851.546,00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38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Туристичка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организација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9.915.672,00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8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Заједничко правобранилаштво општина Лајковац и Љиг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3.800.500,00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8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 У П Н О: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1.557.878.541,00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100,00%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09303" cy="946791"/>
          </a:xfrm>
        </p:spPr>
        <p:txBody>
          <a:bodyPr>
            <a:normAutofit/>
          </a:bodyPr>
          <a:lstStyle/>
          <a:p>
            <a:pPr algn="ctr"/>
            <a:r>
              <a:rPr lang="sr-Cyrl-R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буџета расподељени по директним и индиректним буџетским корисницима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375A2C-81BE-4CAD-B6F2-672CB893F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679" y="558545"/>
            <a:ext cx="4176464" cy="3230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601647-1083-A48E-6950-DFA958A7B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48680"/>
            <a:ext cx="2103280" cy="262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EC5AC9-FE9E-76F0-06DC-69EB4012F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019674"/>
            <a:ext cx="2187455" cy="1439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B1C37D-3FB9-7A17-9B80-DF52880B1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5323" y="4224502"/>
            <a:ext cx="4072820" cy="2211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EBCBAC-21B9-EC28-9835-8C815C588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199" y="558545"/>
            <a:ext cx="1845943" cy="1942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A8CC2E-9F49-B935-8AB8-628018C9F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199" y="2852936"/>
            <a:ext cx="1924281" cy="158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BAF35D-3E74-D191-6C75-49A4409BFE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754" y="4775171"/>
            <a:ext cx="1880741" cy="1568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5CCBB00-57F8-92C1-C0B9-620C2CA33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3429000"/>
            <a:ext cx="2194322" cy="1331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Уколико сте заинтересовани да сагледате у целини Одлуку о 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првом </a:t>
            </a:r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ребалансу буџету општине Лајковац за 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годину, исту можете 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погледати на </a:t>
            </a:r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страници општинске управе: </a:t>
            </a:r>
            <a:r>
              <a:rPr lang="sr-Cyrl-R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http://www.lajkovac.org.rs/</a:t>
            </a:r>
            <a:r>
              <a:rPr lang="sr-Cyrl-RS" sz="2000" dirty="0">
                <a:solidFill>
                  <a:schemeClr val="tx1"/>
                </a:solidFill>
              </a:rPr>
              <a:t>  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САДРЖАЈ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921319"/>
            <a:ext cx="81369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Како настаје буџет општине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Ко учествује у буџетском процесу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На основу чега се доноси буџет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годину по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првом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ребалансу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шта се троше јавна средства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годину по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првом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ребалансу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Расходи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Најважнији пројекти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Драги суграђани и </a:t>
            </a:r>
            <a:r>
              <a:rPr kumimoji="0" lang="sr-Cyrl-R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суграђанке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Грађански буџет представља сажет и јасан приказ Одлуке о 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првом 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ребалансу буџету општине</a:t>
            </a:r>
            <a:r>
              <a:rPr kumimoji="0" lang="sr-Latn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Лајковац за 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sr-Cyrl-RS" sz="1600" noProof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</a:t>
            </a:r>
            <a:r>
              <a:rPr kumimoji="0" lang="sr-Cyrl-R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Лајковца у заједничком постављању циљева, дефинисању приоритета и планирању развоја наше општине.</a:t>
            </a:r>
            <a:endParaRPr kumimoji="0" lang="sr-Cyrl-R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Андрија Живковић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Председник општине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02CDA8-054C-4CB9-9D91-FB79A769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010791"/>
            <a:ext cx="1740411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520825"/>
            <a:ext cx="4099054" cy="221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Times New Roman" pitchFamily="18" charset="0"/>
                <a:cs typeface="Times New Roman" pitchFamily="18" charset="0"/>
              </a:rPr>
              <a:t>Директни корисници буџетских средстава:</a:t>
            </a:r>
          </a:p>
          <a:p>
            <a:pPr marL="0" indent="0" defTabSz="209550">
              <a:spcBef>
                <a:spcPts val="0"/>
              </a:spcBef>
              <a:buFontTx/>
              <a:buNone/>
            </a:pPr>
            <a:r>
              <a:rPr lang="ru-RU" altLang="en-US" sz="17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Скупштина општине</a:t>
            </a:r>
          </a:p>
          <a:p>
            <a:pPr marL="0" indent="0" defTabSz="209550">
              <a:spcBef>
                <a:spcPts val="0"/>
              </a:spcBef>
              <a:buFontTx/>
              <a:buNone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	- Председник општине</a:t>
            </a:r>
          </a:p>
          <a:p>
            <a:pPr marL="0" indent="0" defTabSz="209550">
              <a:spcBef>
                <a:spcPts val="0"/>
              </a:spcBef>
              <a:buFontTx/>
              <a:buNone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	- Општинско веће</a:t>
            </a:r>
          </a:p>
          <a:p>
            <a:pPr marL="0" indent="0" defTabSz="209550">
              <a:spcBef>
                <a:spcPts val="0"/>
              </a:spcBef>
              <a:buFontTx/>
              <a:buNone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	- Општинска управа</a:t>
            </a:r>
          </a:p>
          <a:p>
            <a:pPr marL="0" indent="0" defTabSz="209550">
              <a:spcBef>
                <a:spcPts val="0"/>
              </a:spcBef>
              <a:buFontTx/>
              <a:buNone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   - Заједничко правобранилаштво општина Лајковац и Љиг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r-Latn-RS" alt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Times New Roman" pitchFamily="18" charset="0"/>
                <a:cs typeface="Times New Roman" pitchFamily="18" charset="0"/>
              </a:rPr>
              <a:t>Индиректни корисници буџетских средстава:</a:t>
            </a:r>
          </a:p>
          <a:p>
            <a:pPr>
              <a:buFont typeface="Arial" pitchFamily="34" charset="0"/>
              <a:buChar char="•"/>
            </a:pPr>
            <a:r>
              <a:rPr lang="ru-RU" alt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600" dirty="0" smtClean="0">
                <a:latin typeface="Times New Roman" pitchFamily="18" charset="0"/>
                <a:cs typeface="Times New Roman" pitchFamily="18" charset="0"/>
              </a:rPr>
              <a:t>Месне 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заједнице</a:t>
            </a:r>
          </a:p>
          <a:p>
            <a:pPr>
              <a:buFont typeface="Arial" pitchFamily="34" charset="0"/>
              <a:buChar char="•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 Предшколска установа  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Лептирић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 Установа за омладину и спорт</a:t>
            </a:r>
          </a:p>
          <a:p>
            <a:pPr>
              <a:buFont typeface="Arial" pitchFamily="34" charset="0"/>
              <a:buChar char="•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 Туристичка организација</a:t>
            </a:r>
          </a:p>
          <a:p>
            <a:pPr>
              <a:buFont typeface="Arial" pitchFamily="34" charset="0"/>
              <a:buChar char="•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  Установе културе у коју спадају</a:t>
            </a:r>
            <a:r>
              <a:rPr lang="ru-RU" alt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en-US" sz="1600" dirty="0" smtClean="0">
                <a:latin typeface="Times New Roman" pitchFamily="18" charset="0"/>
                <a:cs typeface="Times New Roman" pitchFamily="18" charset="0"/>
              </a:rPr>
              <a:t>Културни 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центар 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Хаџи Рувим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r-Cyrl-RS" altLang="en-US" sz="1600" dirty="0" smtClean="0">
                <a:latin typeface="Times New Roman" pitchFamily="18" charset="0"/>
                <a:cs typeface="Times New Roman" pitchFamily="18" charset="0"/>
              </a:rPr>
              <a:t>Библиотека „Радован Бели Марковић“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Times New Roman" pitchFamily="18" charset="0"/>
                <a:cs typeface="Times New Roman" pitchFamily="18" charset="0"/>
              </a:rPr>
              <a:t>Остали корисници јавних средстава:</a:t>
            </a: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Основна </a:t>
            </a:r>
            <a:r>
              <a:rPr lang="ru-RU" altLang="en-US" sz="16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sr-Latn-RS" alt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altLang="en-US" sz="1600" dirty="0" smtClean="0">
                <a:latin typeface="Times New Roman" pitchFamily="18" charset="0"/>
                <a:cs typeface="Times New Roman" pitchFamily="18" charset="0"/>
              </a:rPr>
              <a:t>Миле 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Дубљевић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Основна школа 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Димитрије Туцовић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Средња  школа 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17.септембар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Музичка школа 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Живорад Грбић</a:t>
            </a:r>
            <a:r>
              <a:rPr lang="sr-Latn-RS" alt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Центар за социјални рад</a:t>
            </a:r>
          </a:p>
          <a:p>
            <a:pPr marL="342900" indent="0">
              <a:buFont typeface="+mj-lt"/>
              <a:buAutoNum type="arabicPeriod"/>
            </a:pPr>
            <a:r>
              <a:rPr lang="ru-RU" altLang="en-US" sz="1600" dirty="0">
                <a:latin typeface="Times New Roman" pitchFamily="18" charset="0"/>
                <a:cs typeface="Times New Roman" pitchFamily="18" charset="0"/>
              </a:rPr>
              <a:t>Дом Здравља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настаје буџет</a:t>
            </a:r>
            <a:r>
              <a:rPr lang="sr-Latn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општине?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980728"/>
            <a:ext cx="84926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RS" sz="1700" b="1" dirty="0">
                <a:latin typeface="Times New Roman" pitchFamily="18" charset="0"/>
                <a:cs typeface="Times New Roman" pitchFamily="18" charset="0"/>
              </a:rPr>
              <a:t>БУЏЕТ </a:t>
            </a:r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општине је правни документ који утврђује план прихода и примања и расхода и издатака општине за буџетску, односно календарску годину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sr-Cyrl-R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Ребаланс буџета је промена 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длуке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буџету локалне власти у току буџетске године, којом се мења, односно допуњује буџет,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врши поновно уравнотежење прихода и расхода на вишем или нижем нивоу.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Приликом дефинисања овог, за општину Лајковац</a:t>
            </a:r>
            <a:r>
              <a:rPr lang="sr-Latn-R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1700" dirty="0">
                <a:latin typeface="Times New Roman" pitchFamily="18" charset="0"/>
                <a:cs typeface="Times New Roman" pitchFamily="18" charset="0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учествује у буџетском процесу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8009982"/>
              </p:ext>
            </p:extLst>
          </p:nvPr>
        </p:nvGraphicFramePr>
        <p:xfrm>
          <a:off x="395536" y="1397000"/>
          <a:ext cx="820891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516216" y="3284984"/>
            <a:ext cx="1728192" cy="1327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Грађани и њихова удружења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16116" y="4612704"/>
            <a:ext cx="1476164" cy="12961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Јавна предузећа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основу чега се доноси буџет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0402419"/>
              </p:ext>
            </p:extLst>
          </p:nvPr>
        </p:nvGraphicFramePr>
        <p:xfrm>
          <a:off x="539552" y="1257791"/>
          <a:ext cx="8127186" cy="496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Укупни </a:t>
            </a:r>
            <a:r>
              <a:rPr lang="sr-Cyrl-RS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јавни приходи и примања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општине Лајковац за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 износе</a:t>
            </a:r>
          </a:p>
          <a:p>
            <a:pPr algn="just"/>
            <a:endPara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600" dirty="0"/>
          </a:p>
          <a:p>
            <a:pPr marL="0" indent="0" algn="just">
              <a:buNone/>
            </a:pP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Одлуком о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првом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ребалансу буџету општине  Лајковац  за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2024.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годину планирана су средства из буџета општине у износу од</a:t>
            </a:r>
            <a:r>
              <a:rPr lang="en-GB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1.172.757.143,00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динара, пренета средства из ранијих година у износу од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244.967.901,00 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динара и средства из осталих извора у износу од </a:t>
            </a:r>
            <a:r>
              <a:rPr lang="sr-Cyrl-R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140.153.497,00динара</a:t>
            </a:r>
            <a:r>
              <a:rPr lang="sr-Cyrl-R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се пуни општинска каса?</a:t>
            </a:r>
            <a:endParaRPr lang="sr-Latn-R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2317360"/>
              </p:ext>
            </p:extLst>
          </p:nvPr>
        </p:nvGraphicFramePr>
        <p:xfrm>
          <a:off x="395536" y="4221088"/>
          <a:ext cx="8352928" cy="198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1"/>
            <a:ext cx="1633564" cy="13761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1.557.878.541,00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8649A-4D15-4AF6-983D-B3C07ADB54D3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34e4f6f-c740-4e49-838d-10594e3f87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1435</Words>
  <Application>Microsoft Office PowerPoint</Application>
  <PresentationFormat>On-screen Show (4:3)</PresentationFormat>
  <Paragraphs>329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Waveform</vt:lpstr>
      <vt:lpstr>ОПШТИНА ЛАЈКОВАЦ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после првог ребаланса за 2024. годину</vt:lpstr>
      <vt:lpstr>Структура планираних прихода и примања после првог ребаланса за 2024. годину</vt:lpstr>
      <vt:lpstr>На шта се троше јавна средства?</vt:lpstr>
      <vt:lpstr>PowerPoint Presentation</vt:lpstr>
      <vt:lpstr>Структура планираних расхода и издатака буџета после првог ребаланса за 2024. годину </vt:lpstr>
      <vt:lpstr>Структура планираних расхода и издатака буџета после првог ребаланса за 2024.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Andrijana</cp:lastModifiedBy>
  <cp:revision>421</cp:revision>
  <cp:lastPrinted>2022-08-01T10:19:31Z</cp:lastPrinted>
  <dcterms:created xsi:type="dcterms:W3CDTF">2006-08-16T00:00:00Z</dcterms:created>
  <dcterms:modified xsi:type="dcterms:W3CDTF">2024-07-09T09:15:59Z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